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1" r:id="rId3"/>
    <p:sldId id="296" r:id="rId4"/>
    <p:sldId id="297" r:id="rId5"/>
    <p:sldId id="293" r:id="rId6"/>
    <p:sldId id="291" r:id="rId7"/>
    <p:sldId id="290" r:id="rId8"/>
    <p:sldId id="289" r:id="rId9"/>
    <p:sldId id="292" r:id="rId10"/>
    <p:sldId id="294" r:id="rId11"/>
    <p:sldId id="281" r:id="rId12"/>
  </p:sldIdLst>
  <p:sldSz cx="9144000" cy="6858000" type="screen4x3"/>
  <p:notesSz cx="679132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F9D61-C44B-4407-BB7C-8E8C1390C080}" type="datetimeFigureOut">
              <a:rPr lang="nl-NL" smtClean="0"/>
              <a:pPr>
                <a:defRPr/>
              </a:pPr>
              <a:t>9-11-2016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09AAD-46E5-48FA-B3CF-058DEBF2A1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51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4A10F-53EA-47F9-8E34-E4B21CEB052C}" type="datetimeFigureOut">
              <a:rPr lang="nl-NL" smtClean="0"/>
              <a:pPr>
                <a:defRPr/>
              </a:pPr>
              <a:t>9-11-2016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C0002-9941-4A24-87EC-89E6AE46E32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5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41854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810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1233488"/>
            <a:ext cx="444182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2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5" name="Rechte verbindingslijn 5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6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8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2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971551" y="52943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0385" y="1909346"/>
            <a:ext cx="7203233" cy="3383280"/>
          </a:xfrm>
        </p:spPr>
        <p:txBody>
          <a:bodyPr>
            <a:normAutofit/>
          </a:bodyPr>
          <a:lstStyle>
            <a:lvl1pPr algn="l">
              <a:lnSpc>
                <a:spcPct val="76000"/>
              </a:lnSpc>
              <a:defRPr sz="3375" cap="none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0385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4948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C7B7-024D-4921-AE2F-0DCEBEB3D8FD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Jaardag 11 november 2016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8B79-9E22-44E9-BA62-3A5E3310CA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3462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06987" y="489862"/>
            <a:ext cx="1265465" cy="530134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549" y="489862"/>
            <a:ext cx="5690508" cy="530134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65BA-8DC8-40AC-931D-7A8EC31F352B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A2E60-994C-4838-886F-F8D6C3020EA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9257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7402-B378-4393-B698-3DBA15741D2F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1F7D-28B1-4BAF-8106-E3D166CEEF4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69425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5" name="Rechte verbindingslijn 7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8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3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1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6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2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7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4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3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971551" y="5294313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1" y="2541573"/>
            <a:ext cx="72009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531" cap="none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1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tx1"/>
                </a:solidFill>
              </a:defRPr>
            </a:lvl1pPr>
            <a:lvl2pPr marL="192881" indent="0">
              <a:buNone/>
              <a:defRPr sz="844"/>
            </a:lvl2pPr>
            <a:lvl3pPr marL="385763" indent="0">
              <a:buNone/>
              <a:defRPr sz="760"/>
            </a:lvl3pPr>
            <a:lvl4pPr marL="578644" indent="0">
              <a:buNone/>
              <a:defRPr sz="675"/>
            </a:lvl4pPr>
            <a:lvl5pPr marL="771525" indent="0">
              <a:buNone/>
              <a:defRPr sz="675"/>
            </a:lvl5pPr>
            <a:lvl6pPr marL="964406" indent="0">
              <a:buNone/>
              <a:defRPr sz="675"/>
            </a:lvl6pPr>
            <a:lvl7pPr marL="1157288" indent="0">
              <a:buNone/>
              <a:defRPr sz="675"/>
            </a:lvl7pPr>
            <a:lvl8pPr marL="1350169" indent="0">
              <a:buNone/>
              <a:defRPr sz="675"/>
            </a:lvl8pPr>
            <a:lvl9pPr marL="154305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710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551" y="1981201"/>
            <a:ext cx="3429000" cy="3810001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1" y="1981201"/>
            <a:ext cx="3429000" cy="3810001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95AA-16C7-4154-BF06-E26CA3CC8EE1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E316-1A02-4F52-ABF9-81EA1B894AF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6103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1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71551" y="2503715"/>
            <a:ext cx="3429000" cy="3287487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43451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43451" y="2503715"/>
            <a:ext cx="3429000" cy="3287487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7577-072E-4D8D-A9D6-03E2AC5A1200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3B39-E419-4835-A91B-A7C5CA7E30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7334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D0AB-49F2-48AF-8936-35B5836A1584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78CF-77B2-44E5-B637-82E749F5D7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0199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6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3" name="Rechte verbindingslijn 161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162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163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164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65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66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67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68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69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70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71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2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3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4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75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6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ep 177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7" name="Rechte verbindingslijn 19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196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197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198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199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ep 20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8" name="Rechte verbindingslijn 20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207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20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20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21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chte verbindingslijn 20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202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203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20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20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78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1" name="Rechte verbindingslijn 179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180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181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182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183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ep 184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2" name="Rechte verbindingslijn 190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191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192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193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194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Rechte verbindingslijn 185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186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187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188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189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8F05-B460-4F8D-A8FB-0829469E2B23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4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55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635D4-0621-4B70-AAAE-1959AB80D4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2052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6" name="Rechte verbindingslijn 9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0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1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2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3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4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5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6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8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9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20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1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2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3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4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3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4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5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6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7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8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4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5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6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7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8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9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50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1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2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3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7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8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9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30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1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8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9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40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1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2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3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4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5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6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7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6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9"/>
          <p:cNvCxnSpPr/>
          <p:nvPr/>
        </p:nvCxnSpPr>
        <p:spPr>
          <a:xfrm>
            <a:off x="5942410" y="2895600"/>
            <a:ext cx="2744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>
            <a:normAutofit/>
          </a:bodyPr>
          <a:lstStyle>
            <a:lvl1pPr>
              <a:defRPr sz="1097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675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9B17-F2F6-41C2-BE06-96F45906E263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Algemene ledenvergadering, 15 februari 2016</a:t>
            </a:r>
            <a:endParaRPr lang="nl-NL" dirty="0"/>
          </a:p>
        </p:txBody>
      </p:sp>
      <p:sp>
        <p:nvSpPr>
          <p:cNvPr id="60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872F-1974-4B01-8869-0361B1EF62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3160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6" name="Rechte verbindingslijn 8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3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4"/>
            <p:cNvGrpSpPr>
              <a:grpSpLocks/>
            </p:cNvGrpSpPr>
            <p:nvPr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6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7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7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2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5"/>
            <p:cNvGrpSpPr>
              <a:grpSpLocks/>
            </p:cNvGrpSpPr>
            <p:nvPr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0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1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1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6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8"/>
          <p:cNvCxnSpPr/>
          <p:nvPr/>
        </p:nvCxnSpPr>
        <p:spPr>
          <a:xfrm>
            <a:off x="5942410" y="2895600"/>
            <a:ext cx="2744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844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2171" y="576072"/>
            <a:ext cx="2743200" cy="2194560"/>
          </a:xfrm>
        </p:spPr>
        <p:txBody>
          <a:bodyPr>
            <a:normAutofit/>
          </a:bodyPr>
          <a:lstStyle>
            <a:lvl1pPr>
              <a:defRPr sz="1097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32171" y="2999232"/>
            <a:ext cx="2743200" cy="2286000"/>
          </a:xfrm>
        </p:spPr>
        <p:txBody>
          <a:bodyPr/>
          <a:lstStyle>
            <a:lvl1pPr marL="0" indent="0">
              <a:spcBef>
                <a:spcPts val="506"/>
              </a:spcBef>
              <a:buNone/>
              <a:defRPr sz="675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5178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ep 9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ep 11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2" name="Groep 13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oep 11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Groep 11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71551" y="503238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71551" y="1981200"/>
            <a:ext cx="720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71111" y="6289675"/>
            <a:ext cx="7239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38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E811E1-E0F9-4BB7-92B5-916BD0989BF4}" type="datetime1">
              <a:rPr lang="nl-NL" smtClean="0"/>
              <a:t>9-11-2016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2" y="6289675"/>
            <a:ext cx="4595813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38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dirty="0" smtClean="0"/>
              <a:t>Jaardag 11 november 2016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98619" y="6289675"/>
            <a:ext cx="689372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8">
                <a:solidFill>
                  <a:srgbClr val="959795"/>
                </a:solidFill>
              </a:defRPr>
            </a:lvl1pPr>
          </a:lstStyle>
          <a:p>
            <a:fld id="{1C772DE6-7D70-46FA-9224-D8E6BE331B6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48" name="Rechte verbindingslijn 147"/>
          <p:cNvCxnSpPr/>
          <p:nvPr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58" r:id="rId10"/>
    <p:sldLayoutId id="2147483659" r:id="rId1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5pPr>
      <a:lvl6pPr marL="1928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6pPr>
      <a:lvl7pPr marL="3857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7pPr>
      <a:lvl8pPr marL="5786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8pPr>
      <a:lvl9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96441" indent="-96441" algn="l" rtl="0" eaLnBrk="1" fontAlgn="base" hangingPunct="1">
        <a:lnSpc>
          <a:spcPct val="90000"/>
        </a:lnSpc>
        <a:spcBef>
          <a:spcPts val="76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indent="-77019" algn="l" rtl="0" eaLnBrk="1" fontAlgn="base" hangingPunct="1">
        <a:lnSpc>
          <a:spcPct val="90000"/>
        </a:lnSpc>
        <a:spcBef>
          <a:spcPts val="506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indent="-75680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385763" indent="-77019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4pPr>
      <a:lvl5pPr marL="482204" indent="-75680" algn="l" rtl="0" eaLnBrk="1" fontAlgn="base" hangingPunct="1">
        <a:lnSpc>
          <a:spcPct val="90000"/>
        </a:lnSpc>
        <a:spcBef>
          <a:spcPts val="254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5pPr>
      <a:lvl6pPr marL="578644" indent="-77153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6pPr>
      <a:lvl7pPr marL="675085" indent="-75680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" indent="-77153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indent="-75680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verenigingvoormindfulness.nl/zoek-en-verbi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119087" y="3012048"/>
            <a:ext cx="4974770" cy="357635"/>
          </a:xfrm>
        </p:spPr>
        <p:txBody>
          <a:bodyPr>
            <a:normAutofit/>
          </a:bodyPr>
          <a:lstStyle/>
          <a:p>
            <a:pPr>
              <a:lnSpc>
                <a:spcPct val="0"/>
              </a:lnSpc>
            </a:pPr>
            <a:r>
              <a:rPr lang="nl-NL" sz="2800" dirty="0" smtClean="0">
                <a:latin typeface="Aleo" panose="020F0502020204030203" pitchFamily="34" charset="0"/>
              </a:rPr>
              <a:t>Verantwoording bestuur</a:t>
            </a:r>
            <a:endParaRPr lang="nl-NL" sz="2800" dirty="0">
              <a:latin typeface="Aleo" panose="020F0502020204030203" pitchFamily="34" charset="0"/>
            </a:endParaRPr>
          </a:p>
        </p:txBody>
      </p:sp>
      <p:sp>
        <p:nvSpPr>
          <p:cNvPr id="15362" name="Ondertitel 2"/>
          <p:cNvSpPr>
            <a:spLocks noGrp="1"/>
          </p:cNvSpPr>
          <p:nvPr>
            <p:ph type="subTitle" idx="1"/>
          </p:nvPr>
        </p:nvSpPr>
        <p:spPr>
          <a:xfrm>
            <a:off x="2111829" y="4592605"/>
            <a:ext cx="4105096" cy="21888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nl-NL" sz="1400" dirty="0" smtClean="0">
                <a:latin typeface="Aleo" panose="020F0502020204030203" pitchFamily="34" charset="0"/>
              </a:rPr>
              <a:t>Jaardag 11 november 2016</a:t>
            </a:r>
          </a:p>
        </p:txBody>
      </p:sp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240972"/>
            <a:ext cx="2902405" cy="126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3646205" y="2000791"/>
            <a:ext cx="1872851" cy="482204"/>
          </a:xfrm>
        </p:spPr>
        <p:txBody>
          <a:bodyPr/>
          <a:lstStyle/>
          <a:p>
            <a:pPr>
              <a:tabLst>
                <a:tab pos="358775" algn="l"/>
              </a:tabLst>
            </a:pPr>
            <a:r>
              <a:rPr lang="nl-NL" sz="2000" dirty="0" smtClean="0">
                <a:latin typeface="Aleo" panose="020F0502020204030203" pitchFamily="34" charset="0"/>
              </a:rPr>
              <a:t>Rondvraag</a:t>
            </a:r>
            <a:endParaRPr lang="nl-NL" sz="2000" dirty="0">
              <a:latin typeface="Aleo" panose="020F0502020204030203" pitchFamily="34" charset="0"/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2546749" y="2529260"/>
            <a:ext cx="4050506" cy="1896294"/>
          </a:xfrm>
        </p:spPr>
        <p:txBody>
          <a:bodyPr/>
          <a:lstStyle/>
          <a:p>
            <a:endParaRPr lang="nl-NL" sz="1013" b="1" dirty="0">
              <a:latin typeface="Lato" panose="020F0502020204030203" pitchFamily="34" charset="0"/>
            </a:endParaRPr>
          </a:p>
          <a:p>
            <a:endParaRPr lang="nl-NL" sz="1013" b="1" dirty="0">
              <a:latin typeface="Lato" panose="020F0502020204030203" pitchFamily="34" charset="0"/>
            </a:endParaRPr>
          </a:p>
          <a:p>
            <a:pPr>
              <a:buClr>
                <a:srgbClr val="D15A3E"/>
              </a:buClr>
            </a:pPr>
            <a:endParaRPr lang="nl-NL" sz="1013" b="1" dirty="0">
              <a:latin typeface="Lato" panose="020F0502020204030203" pitchFamily="34" charset="0"/>
            </a:endParaRPr>
          </a:p>
        </p:txBody>
      </p:sp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457202" y="6289675"/>
            <a:ext cx="4595813" cy="222250"/>
          </a:xfrm>
        </p:spPr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25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1420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Organisatie bestuur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Schermafbeelding 2016-11-08 om 16.1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45" y="1647887"/>
            <a:ext cx="5374424" cy="40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2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1420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Organisatie jaardag en volgende jaardag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Schermafbeelding 2016-11-08 om 15.36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1" y="1384228"/>
            <a:ext cx="5647293" cy="4579137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818359" y="1460565"/>
            <a:ext cx="3689049" cy="342209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 smtClean="0">
                <a:latin typeface="Lato" panose="020F0502020204030203" pitchFamily="34" charset="0"/>
              </a:rPr>
              <a:t>Fred </a:t>
            </a:r>
            <a:r>
              <a:rPr lang="nl-NL" sz="1400" b="1" dirty="0">
                <a:latin typeface="Lato" panose="020F0502020204030203" pitchFamily="34" charset="0"/>
              </a:rPr>
              <a:t>Korthagen op 24 </a:t>
            </a:r>
            <a:r>
              <a:rPr lang="nl-NL" sz="1400" b="1" dirty="0" smtClean="0">
                <a:latin typeface="Lato" panose="020F0502020204030203" pitchFamily="34" charset="0"/>
              </a:rPr>
              <a:t>november 2017</a:t>
            </a:r>
            <a:endParaRPr lang="nl-NL" sz="1400" b="1" dirty="0">
              <a:latin typeface="Lato" panose="020F0502020204030203" pitchFamily="34" charset="0"/>
            </a:endParaRPr>
          </a:p>
        </p:txBody>
      </p:sp>
      <p:pic>
        <p:nvPicPr>
          <p:cNvPr id="4" name="Afbeelding 3" descr="Schermafbeelding 2016-11-08 om 16.37.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2608" r="-1377" b="-2608"/>
          <a:stretch/>
        </p:blipFill>
        <p:spPr>
          <a:xfrm>
            <a:off x="3867760" y="1871575"/>
            <a:ext cx="5276240" cy="13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5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45742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Workshops leden voor leden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Schermafbeelding 2016-11-08 om 15.46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45" y="1487450"/>
            <a:ext cx="5359354" cy="4558173"/>
          </a:xfrm>
          <a:prstGeom prst="rect">
            <a:avLst/>
          </a:prstGeom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177513" y="2241586"/>
            <a:ext cx="3689049" cy="584568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 smtClean="0">
                <a:latin typeface="Lato" panose="020F0502020204030203" pitchFamily="34" charset="0"/>
              </a:rPr>
              <a:t>I.s.m. Kees Kolff en 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 smtClean="0">
                <a:latin typeface="Lato" panose="020F0502020204030203" pitchFamily="34" charset="0"/>
              </a:rPr>
              <a:t>Rianne Schoenmakers</a:t>
            </a:r>
          </a:p>
        </p:txBody>
      </p:sp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22861" y="391223"/>
            <a:ext cx="4050506" cy="3410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Tips voor gecertificeerde trainers</a:t>
            </a: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Schermafbeelding 2016-11-08 om 15.36.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7" y="1303609"/>
            <a:ext cx="5222050" cy="4592498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5405100" y="1537577"/>
            <a:ext cx="2941102" cy="1934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6441" indent="-96441" algn="l" rtl="0" eaLnBrk="1" fontAlgn="base" hangingPunct="1">
              <a:lnSpc>
                <a:spcPct val="90000"/>
              </a:lnSpc>
              <a:spcBef>
                <a:spcPts val="76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881" indent="-77019" algn="l" rtl="0" eaLnBrk="1" fontAlgn="base" hangingPunct="1">
              <a:lnSpc>
                <a:spcPct val="90000"/>
              </a:lnSpc>
              <a:spcBef>
                <a:spcPts val="50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9322" indent="-75680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5763" indent="-77019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204" indent="-75680" algn="l" rtl="0" eaLnBrk="1" fontAlgn="base" hangingPunct="1">
              <a:lnSpc>
                <a:spcPct val="90000"/>
              </a:lnSpc>
              <a:spcBef>
                <a:spcPts val="254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8644" indent="-77153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085" indent="-75680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1525" indent="-77153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7966" indent="-75680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Duidelijkheid over je aanbod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Op de website van VVM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Beroepsaansprakelijkheid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Vrijwaring van aansprakelijkheid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BTW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Beroepsongevallen verzekering</a:t>
            </a:r>
          </a:p>
        </p:txBody>
      </p:sp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1420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Website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629702" y="6211669"/>
            <a:ext cx="378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hlinkClick r:id="rId4"/>
              </a:rPr>
              <a:t>https://</a:t>
            </a:r>
            <a:r>
              <a:rPr lang="nl-NL" sz="1200" dirty="0" err="1">
                <a:hlinkClick r:id="rId4"/>
              </a:rPr>
              <a:t>verenigingvoormindfulness.nl</a:t>
            </a:r>
            <a:r>
              <a:rPr lang="nl-NL" sz="1200" dirty="0">
                <a:hlinkClick r:id="rId4"/>
              </a:rPr>
              <a:t>/zoek-en-verbind</a:t>
            </a:r>
            <a:endParaRPr lang="nl-NL" sz="1200" dirty="0"/>
          </a:p>
          <a:p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verenigingvoormindfulness.nl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/inloggen</a:t>
            </a:r>
          </a:p>
          <a:p>
            <a:r>
              <a:rPr lang="nl-NL" sz="1200" dirty="0" err="1" smtClean="0">
                <a:solidFill>
                  <a:schemeClr val="bg1">
                    <a:lumMod val="75000"/>
                  </a:schemeClr>
                </a:solidFill>
              </a:rPr>
              <a:t>vvm</a:t>
            </a:r>
            <a:r>
              <a:rPr lang="nl-NL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mr-IN" sz="1200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nl-NL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vvm@212 </a:t>
            </a:r>
            <a:r>
              <a:rPr lang="en-US" sz="1200" dirty="0"/>
              <a:t>	</a:t>
            </a:r>
          </a:p>
        </p:txBody>
      </p:sp>
      <p:pic>
        <p:nvPicPr>
          <p:cNvPr id="8" name="Afbeelding 7" descr="Schermafbeelding 2016-11-08 om 15.57.5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5" y="1491632"/>
            <a:ext cx="7061787" cy="3622844"/>
          </a:xfrm>
          <a:prstGeom prst="rect">
            <a:avLst/>
          </a:prstGeom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031996" y="5356028"/>
            <a:ext cx="4043712" cy="584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6441" indent="-96441" algn="l" rtl="0" eaLnBrk="1" fontAlgn="base" hangingPunct="1">
              <a:lnSpc>
                <a:spcPct val="90000"/>
              </a:lnSpc>
              <a:spcBef>
                <a:spcPts val="76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881" indent="-77019" algn="l" rtl="0" eaLnBrk="1" fontAlgn="base" hangingPunct="1">
              <a:lnSpc>
                <a:spcPct val="90000"/>
              </a:lnSpc>
              <a:spcBef>
                <a:spcPts val="506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9322" indent="-75680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5763" indent="-77019" algn="l" rtl="0" eaLnBrk="1" fontAlgn="base" hangingPunct="1">
              <a:lnSpc>
                <a:spcPct val="90000"/>
              </a:lnSpc>
              <a:spcBef>
                <a:spcPts val="33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204" indent="-75680" algn="l" rtl="0" eaLnBrk="1" fontAlgn="base" hangingPunct="1">
              <a:lnSpc>
                <a:spcPct val="90000"/>
              </a:lnSpc>
              <a:spcBef>
                <a:spcPts val="254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8644" indent="-77153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085" indent="-75680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1525" indent="-77153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7966" indent="-75680" algn="l" defTabSz="385763" rtl="0" eaLnBrk="1" latinLnBrk="0" hangingPunct="1">
              <a:lnSpc>
                <a:spcPct val="90000"/>
              </a:lnSpc>
              <a:spcBef>
                <a:spcPts val="254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Website </a:t>
            </a:r>
            <a:r>
              <a:rPr lang="nl-NL" sz="1400" b="1" dirty="0" smtClean="0">
                <a:latin typeface="Lato" panose="020F0502020204030203" pitchFamily="34" charset="0"/>
              </a:rPr>
              <a:t>versneld</a:t>
            </a:r>
            <a:endParaRPr lang="nl-NL" sz="1400" b="1" dirty="0">
              <a:latin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400" b="1" dirty="0">
                <a:latin typeface="Lato" panose="020F0502020204030203" pitchFamily="34" charset="0"/>
              </a:rPr>
              <a:t>Uitbreiding functionaliteit – Zoek en Verbind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endParaRPr lang="nl-NL" sz="14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1421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Certificering en her-certificeringsregeling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Schermafbeelding 2016-11-08 om 15.43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0" y="1592221"/>
            <a:ext cx="7302043" cy="39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1421" y="402665"/>
            <a:ext cx="4050506" cy="6429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Intervisie</a:t>
            </a:r>
            <a:br>
              <a:rPr lang="nl-NL" sz="1400" dirty="0" smtClean="0">
                <a:latin typeface="Aleo" panose="020F0502020204030203" pitchFamily="34" charset="0"/>
              </a:rPr>
            </a:b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Schermafbeelding 2016-11-08 om 15.55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5" y="1715327"/>
            <a:ext cx="7496131" cy="630265"/>
          </a:xfrm>
          <a:prstGeom prst="rect">
            <a:avLst/>
          </a:prstGeom>
        </p:spPr>
      </p:pic>
      <p:pic>
        <p:nvPicPr>
          <p:cNvPr id="9" name="Afbeelding 8" descr="Schermafbeelding 2016-11-08 om 15.57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2642176"/>
            <a:ext cx="35052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188538" y="402665"/>
            <a:ext cx="5803872" cy="34105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Aleo" panose="020F0502020204030203" pitchFamily="34" charset="0"/>
              </a:rPr>
              <a:t>Q1-2017 brainstorm “wat kan de VVM voor de leden betekenen”</a:t>
            </a:r>
            <a:endParaRPr lang="nl-NL" sz="1400" dirty="0">
              <a:latin typeface="Aleo" panose="020F0502020204030203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900" i="1" dirty="0" smtClean="0">
                <a:latin typeface="Lato" panose="020F0502020204030203" pitchFamily="34" charset="0"/>
              </a:rPr>
              <a:t>Jaardag 11 november 2016</a:t>
            </a:r>
            <a:endParaRPr lang="nl-NL" sz="900" i="1" dirty="0">
              <a:latin typeface="Lato" panose="020F0502020204030203" pitchFamily="34" charset="0"/>
            </a:endParaRP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8" y="395962"/>
            <a:ext cx="1993591" cy="82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Schermafbeelding 2016-11-08 om 16.33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" y="1881832"/>
            <a:ext cx="5720671" cy="401854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357792" y="1058440"/>
            <a:ext cx="3498040" cy="1740221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200" b="1" dirty="0" smtClean="0">
                <a:latin typeface="Lato" panose="020F0502020204030203" pitchFamily="34" charset="0"/>
              </a:rPr>
              <a:t>Q1 brainstorm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200" b="1" dirty="0" smtClean="0">
                <a:latin typeface="Lato" panose="020F0502020204030203" pitchFamily="34" charset="0"/>
              </a:rPr>
              <a:t>Centraal in het land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200" b="1" dirty="0" smtClean="0">
                <a:latin typeface="Lato" panose="020F0502020204030203" pitchFamily="34" charset="0"/>
              </a:rPr>
              <a:t>Leden ontvangen per e-mail een uitnodiging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200" b="1" dirty="0" smtClean="0">
                <a:latin typeface="Lato" panose="020F0502020204030203" pitchFamily="34" charset="0"/>
              </a:rPr>
              <a:t>Centrale vraag: “wat kan de VVM voor de leden betekenen”</a:t>
            </a:r>
          </a:p>
          <a:p>
            <a:pPr marL="0" indent="0">
              <a:lnSpc>
                <a:spcPct val="100000"/>
              </a:lnSpc>
              <a:buNone/>
              <a:tabLst>
                <a:tab pos="358775" algn="l"/>
                <a:tab pos="1611313" algn="l"/>
              </a:tabLst>
            </a:pPr>
            <a:r>
              <a:rPr lang="nl-NL" sz="1200" b="1" dirty="0" smtClean="0">
                <a:latin typeface="Lato" panose="020F0502020204030203" pitchFamily="34" charset="0"/>
              </a:rPr>
              <a:t>Concreet actieplan </a:t>
            </a:r>
            <a:r>
              <a:rPr lang="mr-IN" sz="1200" b="1" dirty="0" smtClean="0">
                <a:latin typeface="Lato" panose="020F0502020204030203" pitchFamily="34" charset="0"/>
              </a:rPr>
              <a:t>–</a:t>
            </a:r>
            <a:r>
              <a:rPr lang="nl-NL" sz="1200" b="1" dirty="0" smtClean="0">
                <a:latin typeface="Lato" panose="020F0502020204030203" pitchFamily="34" charset="0"/>
              </a:rPr>
              <a:t> roadmap 2017 - 2018 </a:t>
            </a:r>
            <a:endParaRPr lang="nl-NL" sz="12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31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21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amondGrid">
    <a:dk1>
      <a:srgbClr val="2D2E2D"/>
    </a:dk1>
    <a:lt1>
      <a:sysClr val="window" lastClr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E7D1BE-6B80-4F23-84CC-448CFC687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Diamantraster-presentatie (breedbeeld)</Template>
  <TotalTime>0</TotalTime>
  <Words>162</Words>
  <Application>Microsoft Office PowerPoint</Application>
  <PresentationFormat>Diavoorstelling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Aleo</vt:lpstr>
      <vt:lpstr>Arial</vt:lpstr>
      <vt:lpstr>Lato</vt:lpstr>
      <vt:lpstr>Mangal</vt:lpstr>
      <vt:lpstr>Ppt0000021</vt:lpstr>
      <vt:lpstr>Verantwoording bestuur</vt:lpstr>
      <vt:lpstr>Organisatie bestuur </vt:lpstr>
      <vt:lpstr>Organisatie jaardag en volgende jaardag </vt:lpstr>
      <vt:lpstr>Workshops leden voor leden </vt:lpstr>
      <vt:lpstr>Tips voor gecertificeerde trainers</vt:lpstr>
      <vt:lpstr>Website </vt:lpstr>
      <vt:lpstr>Certificering en her-certificeringsregeling </vt:lpstr>
      <vt:lpstr>Intervisie </vt:lpstr>
      <vt:lpstr>Q1-2017 brainstorm “wat kan de VVM voor de leden betekenen”</vt:lpstr>
      <vt:lpstr>Rondvraag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2015-12-07T09:06:26Z</dcterms:created>
  <dcterms:modified xsi:type="dcterms:W3CDTF">2016-11-09T15:37:07Z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