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61" r:id="rId3"/>
    <p:sldId id="282" r:id="rId4"/>
    <p:sldId id="283" r:id="rId5"/>
    <p:sldId id="272" r:id="rId6"/>
    <p:sldId id="273" r:id="rId7"/>
    <p:sldId id="274" r:id="rId8"/>
    <p:sldId id="266" r:id="rId9"/>
    <p:sldId id="276" r:id="rId10"/>
    <p:sldId id="277" r:id="rId11"/>
    <p:sldId id="278" r:id="rId12"/>
    <p:sldId id="279" r:id="rId13"/>
    <p:sldId id="280" r:id="rId14"/>
    <p:sldId id="281" r:id="rId15"/>
    <p:sldId id="26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20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9BF9D61-C44B-4407-BB7C-8E8C1390C080}" type="datetimeFigureOut">
              <a:rPr lang="nl-NL" smtClean="0"/>
              <a:pPr>
                <a:defRPr/>
              </a:pPr>
              <a:t>10-11-2016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509AAD-46E5-48FA-B3CF-058DEBF2A1C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3516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E94A10F-53EA-47F9-8E34-E4B21CEB052C}" type="datetimeFigureOut">
              <a:rPr lang="nl-NL" smtClean="0"/>
              <a:pPr>
                <a:defRPr/>
              </a:pPr>
              <a:t>10-11-2016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dirty="0"/>
              <a:t>Klik om de modelstijlen te bewerken</a:t>
            </a:r>
          </a:p>
          <a:p>
            <a:pPr lvl="1"/>
            <a:r>
              <a:rPr lang="nl-NL" noProof="0" dirty="0"/>
              <a:t>Tweede niveau</a:t>
            </a:r>
          </a:p>
          <a:p>
            <a:pPr lvl="2"/>
            <a:r>
              <a:rPr lang="nl-NL" noProof="0" dirty="0"/>
              <a:t>Derde niveau</a:t>
            </a:r>
          </a:p>
          <a:p>
            <a:pPr lvl="3"/>
            <a:r>
              <a:rPr lang="nl-NL" noProof="0" dirty="0"/>
              <a:t>Vierde niveau</a:t>
            </a:r>
          </a:p>
          <a:p>
            <a:pPr lvl="4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8C0002-9941-4A24-87EC-89E6AE46E32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7539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hthoek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hthoek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18545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/>
          </a:p>
        </p:txBody>
      </p:sp>
      <p:sp>
        <p:nvSpPr>
          <p:cNvPr id="1741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60265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/>
          </a:p>
        </p:txBody>
      </p:sp>
      <p:sp>
        <p:nvSpPr>
          <p:cNvPr id="1741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207830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hthoek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hthoek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612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/>
          </a:p>
        </p:txBody>
      </p:sp>
      <p:sp>
        <p:nvSpPr>
          <p:cNvPr id="1741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79169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/>
          </a:p>
        </p:txBody>
      </p:sp>
      <p:sp>
        <p:nvSpPr>
          <p:cNvPr id="1741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36309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/>
          </a:p>
        </p:txBody>
      </p:sp>
      <p:sp>
        <p:nvSpPr>
          <p:cNvPr id="1741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17120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hthoek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hthoek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8848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hthoek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hthoek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431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/>
          </a:p>
        </p:txBody>
      </p:sp>
      <p:sp>
        <p:nvSpPr>
          <p:cNvPr id="1741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40632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/>
          </a:p>
        </p:txBody>
      </p:sp>
      <p:sp>
        <p:nvSpPr>
          <p:cNvPr id="1741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41615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/>
          </a:p>
        </p:txBody>
      </p:sp>
      <p:sp>
        <p:nvSpPr>
          <p:cNvPr id="1741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16093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12192002" cy="6858000"/>
          </a:xfrm>
        </p:grpSpPr>
        <p:cxnSp>
          <p:nvCxnSpPr>
            <p:cNvPr id="5" name="Rechte verbindingslijn 5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echte verbindingslijn 6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8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9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10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11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2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3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4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5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6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7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8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9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20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21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ep 22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9" name="Rechte verbindingslijn 40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chte verbindingslijn 41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2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chte verbindingslijn 43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echte verbindingslijn 44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oep 45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0" name="Rechte verbindingslijn 51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Rechte verbindingslijn 52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Rechte verbindingslijn 53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Rechte verbindingslijn 54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Rechte verbindingslijn 55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Rechte verbindingslijn 46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chte verbindingslijn 47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chte verbindingslijn 48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echte verbindingslijn 49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chte verbindingslijn 50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ep 23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3" name="Rechte verbindingslijn 24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Rechte verbindingslijn 25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6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echte verbindingslijn 27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chte verbindingslijn 28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oep 29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4" name="Rechte verbindingslijn 35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echte verbindingslijn 36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Rechte verbindingslijn 37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Rechte verbindingslijn 38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Rechte verbindingslijn 39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Rechte verbindingslijn 30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31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2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3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4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Rechte verbindingslijn 57"/>
          <p:cNvCxnSpPr/>
          <p:nvPr/>
        </p:nvCxnSpPr>
        <p:spPr>
          <a:xfrm>
            <a:off x="971551" y="5294313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0385" y="1909346"/>
            <a:ext cx="7203233" cy="3383280"/>
          </a:xfrm>
        </p:spPr>
        <p:txBody>
          <a:bodyPr>
            <a:normAutofit/>
          </a:bodyPr>
          <a:lstStyle>
            <a:lvl1pPr algn="l">
              <a:lnSpc>
                <a:spcPct val="76000"/>
              </a:lnSpc>
              <a:defRPr sz="3375" cap="none" baseline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0385" y="5432564"/>
            <a:ext cx="7203233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844" b="0">
                <a:solidFill>
                  <a:schemeClr val="accent1"/>
                </a:solidFill>
              </a:defRPr>
            </a:lvl1pPr>
            <a:lvl2pPr marL="192881" indent="0" algn="ctr">
              <a:buNone/>
              <a:defRPr sz="844"/>
            </a:lvl2pPr>
            <a:lvl3pPr marL="385763" indent="0" algn="ctr">
              <a:buNone/>
              <a:defRPr sz="760"/>
            </a:lvl3pPr>
            <a:lvl4pPr marL="578644" indent="0" algn="ctr">
              <a:buNone/>
              <a:defRPr sz="675"/>
            </a:lvl4pPr>
            <a:lvl5pPr marL="771525" indent="0" algn="ctr">
              <a:buNone/>
              <a:defRPr sz="675"/>
            </a:lvl5pPr>
            <a:lvl6pPr marL="964406" indent="0" algn="ctr">
              <a:buNone/>
              <a:defRPr sz="675"/>
            </a:lvl6pPr>
            <a:lvl7pPr marL="1157288" indent="0" algn="ctr">
              <a:buNone/>
              <a:defRPr sz="675"/>
            </a:lvl7pPr>
            <a:lvl8pPr marL="1350169" indent="0" algn="ctr">
              <a:buNone/>
              <a:defRPr sz="675"/>
            </a:lvl8pPr>
            <a:lvl9pPr marL="1543050" indent="0" algn="ctr">
              <a:buNone/>
              <a:defRPr sz="675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149480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4B280-A734-427E-86DB-5FC4A43AD16E}" type="datetime1">
              <a:rPr lang="nl-NL" smtClean="0"/>
              <a:pPr>
                <a:defRPr/>
              </a:pPr>
              <a:t>10-11-2016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18B79-9E22-44E9-BA62-3A5E3310CA2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034621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906987" y="489862"/>
            <a:ext cx="1265465" cy="5301343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71549" y="489862"/>
            <a:ext cx="5690508" cy="530134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1707D-79EF-43D7-9DA3-972359886B6A}" type="datetime1">
              <a:rPr lang="nl-NL" smtClean="0"/>
              <a:pPr>
                <a:defRPr/>
              </a:pPr>
              <a:t>10-11-2016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A2E60-994C-4838-886F-F8D6C3020EA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192574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F736D-B853-42D1-83F7-4B25AF7EEF52}" type="datetime1">
              <a:rPr lang="nl-NL" smtClean="0"/>
              <a:pPr>
                <a:defRPr/>
              </a:pPr>
              <a:t>10-11-2016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D1F7D-28B1-4BAF-8106-E3D166CEEF4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694254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12192002" cy="6858000"/>
          </a:xfrm>
        </p:grpSpPr>
        <p:cxnSp>
          <p:nvCxnSpPr>
            <p:cNvPr id="5" name="Rechte verbindingslijn 7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echte verbindingslijn 8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9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10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11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12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3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4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5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6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7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8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9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20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21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22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ep 23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9" name="Rechte verbindingslijn 41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chte verbindingslijn 42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3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chte verbindingslijn 44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echte verbindingslijn 45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oep 46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0" name="Rechte verbindingslijn 52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Rechte verbindingslijn 53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Rechte verbindingslijn 54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Rechte verbindingslijn 55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Rechte verbindingslijn 56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Rechte verbindingslijn 47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chte verbindingslijn 48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chte verbindingslijn 49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echte verbindingslijn 50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chte verbindingslijn 51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ep 24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3" name="Rechte verbindingslijn 25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Rechte verbindingslijn 26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7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echte verbindingslijn 28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chte verbindingslijn 29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oep 3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4" name="Rechte verbindingslijn 36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echte verbindingslijn 37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Rechte verbindingslijn 38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Rechte verbindingslijn 39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Rechte verbindingslijn 40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Rechte verbindingslijn 31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32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3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4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5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Rechte verbindingslijn 57"/>
          <p:cNvCxnSpPr/>
          <p:nvPr/>
        </p:nvCxnSpPr>
        <p:spPr>
          <a:xfrm>
            <a:off x="971551" y="5294313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551" y="2541573"/>
            <a:ext cx="7200900" cy="2743200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defRPr sz="2531" cap="none" baseline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71551" y="5431536"/>
            <a:ext cx="72009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844" b="0">
                <a:solidFill>
                  <a:schemeClr val="tx1"/>
                </a:solidFill>
              </a:defRPr>
            </a:lvl1pPr>
            <a:lvl2pPr marL="192881" indent="0">
              <a:buNone/>
              <a:defRPr sz="844"/>
            </a:lvl2pPr>
            <a:lvl3pPr marL="385763" indent="0">
              <a:buNone/>
              <a:defRPr sz="760"/>
            </a:lvl3pPr>
            <a:lvl4pPr marL="578644" indent="0">
              <a:buNone/>
              <a:defRPr sz="675"/>
            </a:lvl4pPr>
            <a:lvl5pPr marL="771525" indent="0">
              <a:buNone/>
              <a:defRPr sz="675"/>
            </a:lvl5pPr>
            <a:lvl6pPr marL="964406" indent="0">
              <a:buNone/>
              <a:defRPr sz="675"/>
            </a:lvl6pPr>
            <a:lvl7pPr marL="1157288" indent="0">
              <a:buNone/>
              <a:defRPr sz="675"/>
            </a:lvl7pPr>
            <a:lvl8pPr marL="1350169" indent="0">
              <a:buNone/>
              <a:defRPr sz="675"/>
            </a:lvl8pPr>
            <a:lvl9pPr marL="1543050" indent="0">
              <a:buNone/>
              <a:defRPr sz="675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6171001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71551" y="1981201"/>
            <a:ext cx="3429000" cy="3810001"/>
          </a:xfrm>
        </p:spPr>
        <p:txBody>
          <a:bodyPr>
            <a:normAutofit/>
          </a:bodyPr>
          <a:lstStyle>
            <a:lvl1pPr>
              <a:defRPr sz="844"/>
            </a:lvl1pPr>
            <a:lvl2pPr>
              <a:defRPr sz="760"/>
            </a:lvl2pPr>
            <a:lvl3pPr>
              <a:defRPr sz="675"/>
            </a:lvl3pPr>
            <a:lvl4pPr>
              <a:defRPr sz="591"/>
            </a:lvl4pPr>
            <a:lvl5pPr>
              <a:defRPr sz="591"/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43451" y="1981201"/>
            <a:ext cx="3429000" cy="3810001"/>
          </a:xfrm>
        </p:spPr>
        <p:txBody>
          <a:bodyPr>
            <a:normAutofit/>
          </a:bodyPr>
          <a:lstStyle>
            <a:lvl1pPr>
              <a:defRPr sz="844"/>
            </a:lvl1pPr>
            <a:lvl2pPr>
              <a:defRPr sz="760"/>
            </a:lvl2pPr>
            <a:lvl3pPr>
              <a:defRPr sz="675"/>
            </a:lvl3pPr>
            <a:lvl4pPr>
              <a:defRPr sz="591"/>
            </a:lvl4pPr>
            <a:lvl5pPr>
              <a:defRPr sz="591"/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FC6BB-7F09-4365-A864-5328E777D5EF}" type="datetime1">
              <a:rPr lang="nl-NL" smtClean="0"/>
              <a:pPr>
                <a:defRPr/>
              </a:pPr>
              <a:t>10-11-2016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7E316-1A02-4F52-ABF9-81EA1B894AFE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661030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71551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844" b="0">
                <a:solidFill>
                  <a:schemeClr val="accent1"/>
                </a:solidFill>
              </a:defRPr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971551" y="2503715"/>
            <a:ext cx="3429000" cy="3287487"/>
          </a:xfrm>
        </p:spPr>
        <p:txBody>
          <a:bodyPr>
            <a:normAutofit/>
          </a:bodyPr>
          <a:lstStyle>
            <a:lvl1pPr>
              <a:defRPr sz="844"/>
            </a:lvl1pPr>
            <a:lvl2pPr>
              <a:defRPr sz="760"/>
            </a:lvl2pPr>
            <a:lvl3pPr>
              <a:defRPr sz="675"/>
            </a:lvl3pPr>
            <a:lvl4pPr>
              <a:defRPr sz="591"/>
            </a:lvl4pPr>
            <a:lvl5pPr>
              <a:defRPr sz="591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743451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844" b="0">
                <a:solidFill>
                  <a:schemeClr val="accent1"/>
                </a:solidFill>
              </a:defRPr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743451" y="2503715"/>
            <a:ext cx="3429000" cy="3287487"/>
          </a:xfrm>
        </p:spPr>
        <p:txBody>
          <a:bodyPr>
            <a:normAutofit/>
          </a:bodyPr>
          <a:lstStyle>
            <a:lvl1pPr>
              <a:defRPr sz="844"/>
            </a:lvl1pPr>
            <a:lvl2pPr>
              <a:defRPr sz="760"/>
            </a:lvl2pPr>
            <a:lvl3pPr>
              <a:defRPr sz="675"/>
            </a:lvl3pPr>
            <a:lvl4pPr>
              <a:defRPr sz="591"/>
            </a:lvl4pPr>
            <a:lvl5pPr>
              <a:defRPr sz="591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2D441-7D34-422D-997B-0C5BAC066E1D}" type="datetime1">
              <a:rPr lang="nl-NL" smtClean="0"/>
              <a:pPr>
                <a:defRPr/>
              </a:pPr>
              <a:t>10-11-2016</a:t>
            </a:fld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D3B39-E419-4835-A91B-A7C5CA7E304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273344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F4D9A-52DE-41FE-BFE7-6B136FE5B616}" type="datetime1">
              <a:rPr lang="nl-NL" smtClean="0"/>
              <a:pPr>
                <a:defRPr/>
              </a:pPr>
              <a:t>10-11-2016</a:t>
            </a:fld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778CF-77B2-44E5-B637-82E749F5D79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8019927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6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12192002" cy="6858000"/>
          </a:xfrm>
        </p:grpSpPr>
        <p:cxnSp>
          <p:nvCxnSpPr>
            <p:cNvPr id="3" name="Rechte verbindingslijn 161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Rechte verbindingslijn 162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Rechte verbindingslijn 163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echte verbindingslijn 164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165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166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167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168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69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70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71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72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73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74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75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6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ep 177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7" name="Rechte verbindingslijn 195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echte verbindingslijn 196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echte verbindingslijn 197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chte verbindingslijn 198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199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" name="Groep 20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8" name="Rechte verbindingslijn 206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Rechte verbindingslijn 207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Rechte verbindingslijn 208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Rechte verbindingslijn 209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Rechte verbindingslijn 210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" name="Rechte verbindingslijn 201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chte verbindingslijn 202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chte verbindingslijn 203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chte verbindingslijn 204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chte verbindingslijn 205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ep 178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1" name="Rechte verbindingslijn 179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chte verbindingslijn 180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Rechte verbindingslijn 181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Rechte verbindingslijn 182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183"/>
              <p:cNvCxnSpPr/>
              <p:nvPr/>
            </p:nvCxnSpPr>
            <p:spPr bwMode="hidden">
              <a:xfrm>
                <a:off x="510698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Groep 184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2" name="Rechte verbindingslijn 190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Rechte verbindingslijn 191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Rechte verbindingslijn 192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echte verbindingslijn 193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Rechte verbindingslijn 194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Rechte verbindingslijn 185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186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187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188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189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Tijdelijke aanduiding voor datum 2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F56F4-70BC-4550-BAB2-B16EABDB1E3B}" type="datetime1">
              <a:rPr lang="nl-NL" smtClean="0"/>
              <a:pPr>
                <a:defRPr/>
              </a:pPr>
              <a:t>10-11-2016</a:t>
            </a:fld>
            <a:endParaRPr lang="nl-NL" dirty="0"/>
          </a:p>
        </p:txBody>
      </p:sp>
      <p:sp>
        <p:nvSpPr>
          <p:cNvPr id="54" name="Tijdelijke aanduiding voor voettekst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5" name="Tijdelijke aanduiding voor dianumm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35D4-0621-4B70-AAAE-1959AB80D486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1205267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12192002" cy="6858000"/>
          </a:xfrm>
        </p:grpSpPr>
        <p:cxnSp>
          <p:nvCxnSpPr>
            <p:cNvPr id="6" name="Rechte verbindingslijn 9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10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11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12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13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4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5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6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7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8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9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20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21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22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23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4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ep 2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0" name="Rechte verbindingslijn 43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4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chte verbindingslijn 45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echte verbindingslijn 46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chte verbindingslijn 47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oep 48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Rechte verbindingslijn 54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Rechte verbindingslijn 55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Rechte verbindingslijn 56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Rechte verbindingslijn 57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Rechte verbindingslijn 58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Rechte verbindingslijn 49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chte verbindingslijn 50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echte verbindingslijn 51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chte verbindingslijn 52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echte verbindingslijn 53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ep 2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" name="Rechte verbindingslijn 27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8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echte verbindingslijn 29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chte verbindingslijn 30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31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ep 3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5" name="Rechte verbindingslijn 38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Rechte verbindingslijn 39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Rechte verbindingslijn 40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Rechte verbindingslijn 41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Rechte verbindingslijn 42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Rechte verbindingslijn 33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4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5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6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7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chthoek 6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cxnSp>
        <p:nvCxnSpPr>
          <p:cNvPr id="57" name="Rechte verbindingslijn 59"/>
          <p:cNvCxnSpPr/>
          <p:nvPr/>
        </p:nvCxnSpPr>
        <p:spPr>
          <a:xfrm>
            <a:off x="5942410" y="2895600"/>
            <a:ext cx="274439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>
            <a:normAutofit/>
          </a:bodyPr>
          <a:lstStyle>
            <a:lvl1pPr>
              <a:defRPr sz="1097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07398" y="571500"/>
            <a:ext cx="4663440" cy="5715000"/>
          </a:xfrm>
        </p:spPr>
        <p:txBody>
          <a:bodyPr>
            <a:normAutofit/>
          </a:bodyPr>
          <a:lstStyle>
            <a:lvl1pPr>
              <a:defRPr sz="844"/>
            </a:lvl1pPr>
            <a:lvl2pPr>
              <a:defRPr sz="760"/>
            </a:lvl2pPr>
            <a:lvl3pPr>
              <a:defRPr sz="675"/>
            </a:lvl3pPr>
            <a:lvl4pPr>
              <a:defRPr sz="591"/>
            </a:lvl4pPr>
            <a:lvl5pPr>
              <a:defRPr sz="591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>
            <a:normAutofit/>
          </a:bodyPr>
          <a:lstStyle>
            <a:lvl1pPr marL="0" indent="0">
              <a:spcBef>
                <a:spcPts val="506"/>
              </a:spcBef>
              <a:buNone/>
              <a:defRPr sz="675">
                <a:solidFill>
                  <a:schemeClr val="bg1"/>
                </a:solidFill>
              </a:defRPr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8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7D2C4-24DC-4768-9F78-8DFDBE534BF8}" type="datetime1">
              <a:rPr lang="nl-NL" smtClean="0"/>
              <a:pPr>
                <a:defRPr/>
              </a:pPr>
              <a:t>10-11-2016</a:t>
            </a:fld>
            <a:endParaRPr lang="nl-NL" dirty="0"/>
          </a:p>
        </p:txBody>
      </p:sp>
      <p:sp>
        <p:nvSpPr>
          <p:cNvPr id="59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0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0872F-1974-4B01-8869-0361B1EF627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531602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12192002" cy="6858000"/>
          </a:xfrm>
        </p:grpSpPr>
        <p:cxnSp>
          <p:nvCxnSpPr>
            <p:cNvPr id="6" name="Rechte verbindingslijn 8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9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10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11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12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3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4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5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6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7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8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9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20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21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22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3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ep 24"/>
            <p:cNvGrpSpPr>
              <a:grpSpLocks/>
            </p:cNvGrpSpPr>
            <p:nvPr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0" name="Rechte verbindingslijn 42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3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chte verbindingslijn 44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echte verbindingslijn 45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chte verbindingslijn 46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oep 47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Rechte verbindingslijn 53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Rechte verbindingslijn 54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Rechte verbindingslijn 55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Rechte verbindingslijn 56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Rechte verbindingslijn 57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Rechte verbindingslijn 48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chte verbindingslijn 49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echte verbindingslijn 50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chte verbindingslijn 51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echte verbindingslijn 52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ep 25"/>
            <p:cNvGrpSpPr>
              <a:grpSpLocks/>
            </p:cNvGrpSpPr>
            <p:nvPr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" name="Rechte verbindingslijn 26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7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echte verbindingslijn 28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chte verbindingslijn 29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30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ep 31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5" name="Rechte verbindingslijn 37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Rechte verbindingslijn 38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Rechte verbindingslijn 39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Rechte verbindingslijn 40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Rechte verbindingslijn 41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Rechte verbindingslijn 32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3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4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5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6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chthoek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cxnSp>
        <p:nvCxnSpPr>
          <p:cNvPr id="57" name="Rechte verbindingslijn 58"/>
          <p:cNvCxnSpPr/>
          <p:nvPr/>
        </p:nvCxnSpPr>
        <p:spPr>
          <a:xfrm>
            <a:off x="5942410" y="2895600"/>
            <a:ext cx="274439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844"/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2171" y="576072"/>
            <a:ext cx="2743200" cy="2194560"/>
          </a:xfrm>
        </p:spPr>
        <p:txBody>
          <a:bodyPr>
            <a:normAutofit/>
          </a:bodyPr>
          <a:lstStyle>
            <a:lvl1pPr>
              <a:defRPr sz="1097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932171" y="2999232"/>
            <a:ext cx="2743200" cy="2286000"/>
          </a:xfrm>
        </p:spPr>
        <p:txBody>
          <a:bodyPr/>
          <a:lstStyle>
            <a:lvl1pPr marL="0" indent="0">
              <a:spcBef>
                <a:spcPts val="506"/>
              </a:spcBef>
              <a:buNone/>
              <a:defRPr sz="675">
                <a:solidFill>
                  <a:schemeClr val="bg1"/>
                </a:solidFill>
              </a:defRPr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2851787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ep 9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12192002" cy="6858000"/>
          </a:xfrm>
        </p:grpSpPr>
        <p:cxnSp>
          <p:nvCxnSpPr>
            <p:cNvPr id="97" name="Rechte verbindingslijn 96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Rechte verbindingslijn 97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Rechte verbindingslijn 98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Rechte verbindingslijn 99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Rechte verbindingslijn 100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Rechte verbindingslijn 101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Rechte verbindingslijn 102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Rechte verbindingslijn 103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Rechte verbindingslijn 104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Rechte verbindingslijn 105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Rechte verbindingslijn 106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Rechte verbindingslijn 107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Rechte verbindingslijn 108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Rechte verbindingslijn 109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Rechte verbindingslijn 110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Rechte verbindingslijn 111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9" name="Groep 112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Rechte verbindingslijn 130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Rechte verbindingslijn 131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Rechte verbindingslijn 132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Rechte verbindingslijn 133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Rechte verbindingslijn 134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72" name="Groep 135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Rechte verbindingslijn 141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Rechte verbindingslijn 142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Rechte verbindingslijn 143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Rechte verbindingslijn 144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Rechte verbindingslijn 145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Rechte verbindingslijn 136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Rechte verbindingslijn 137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Rechte verbindingslijn 138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Rechte verbindingslijn 139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Rechte verbindingslijn 140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0" name="Groep 113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Rechte verbindingslijn 114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Rechte verbindingslijn 115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Rechte verbindingslijn 116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Rechte verbindingslijn 117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Rechte verbindingslijn 118"/>
              <p:cNvCxnSpPr/>
              <p:nvPr/>
            </p:nvCxnSpPr>
            <p:spPr bwMode="hidden">
              <a:xfrm>
                <a:off x="510698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56" name="Groep 119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Rechte verbindingslijn 125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Rechte verbindingslijn 126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Rechte verbindingslijn 127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Rechte verbindingslijn 128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Rechte verbindingslijn 129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Rechte verbindingslijn 120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Rechte verbindingslijn 121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Rechte verbindingslijn 122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Rechte verbindingslijn 123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Rechte verbindingslijn 124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971551" y="503238"/>
            <a:ext cx="7200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971551" y="1981200"/>
            <a:ext cx="72009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opmaakprofielen van de </a:t>
            </a:r>
            <a:r>
              <a:rPr lang="nl-NL" dirty="0" err="1"/>
              <a:t>modeltekst</a:t>
            </a:r>
            <a:r>
              <a:rPr lang="nl-NL" dirty="0"/>
              <a:t>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71111" y="6289675"/>
            <a:ext cx="723900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38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837EE3-D56E-4200-B40C-B965BED2FC4A}" type="datetime1">
              <a:rPr lang="nl-NL" smtClean="0"/>
              <a:pPr>
                <a:defRPr/>
              </a:pPr>
              <a:t>10-11-2016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57202" y="6289675"/>
            <a:ext cx="4595813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338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998619" y="6289675"/>
            <a:ext cx="689372" cy="222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38">
                <a:solidFill>
                  <a:srgbClr val="959795"/>
                </a:solidFill>
              </a:defRPr>
            </a:lvl1pPr>
          </a:lstStyle>
          <a:p>
            <a:fld id="{1C772DE6-7D70-46FA-9224-D8E6BE331B61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148" name="Rechte verbindingslijn 147"/>
          <p:cNvCxnSpPr/>
          <p:nvPr/>
        </p:nvCxnSpPr>
        <p:spPr>
          <a:xfrm>
            <a:off x="457200" y="61722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4" r:id="rId2"/>
    <p:sldLayoutId id="2147483661" r:id="rId3"/>
    <p:sldLayoutId id="2147483655" r:id="rId4"/>
    <p:sldLayoutId id="2147483656" r:id="rId5"/>
    <p:sldLayoutId id="2147483657" r:id="rId6"/>
    <p:sldLayoutId id="2147483662" r:id="rId7"/>
    <p:sldLayoutId id="2147483663" r:id="rId8"/>
    <p:sldLayoutId id="2147483664" r:id="rId9"/>
    <p:sldLayoutId id="2147483658" r:id="rId10"/>
    <p:sldLayoutId id="2147483659" r:id="rId11"/>
  </p:sldLayoutIdLst>
  <p:transition spd="med">
    <p:fade/>
  </p:transition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5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50" b="1">
          <a:solidFill>
            <a:schemeClr val="accent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50" b="1">
          <a:solidFill>
            <a:schemeClr val="accent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50" b="1">
          <a:solidFill>
            <a:schemeClr val="accent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50" b="1">
          <a:solidFill>
            <a:schemeClr val="accent1"/>
          </a:solidFill>
          <a:latin typeface="Arial" panose="020B0604020202020204" pitchFamily="34" charset="0"/>
        </a:defRPr>
      </a:lvl5pPr>
      <a:lvl6pPr marL="19288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50" b="1">
          <a:solidFill>
            <a:schemeClr val="accent1"/>
          </a:solidFill>
          <a:latin typeface="Arial" panose="020B0604020202020204" pitchFamily="34" charset="0"/>
        </a:defRPr>
      </a:lvl6pPr>
      <a:lvl7pPr marL="385763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50" b="1">
          <a:solidFill>
            <a:schemeClr val="accent1"/>
          </a:solidFill>
          <a:latin typeface="Arial" panose="020B0604020202020204" pitchFamily="34" charset="0"/>
        </a:defRPr>
      </a:lvl7pPr>
      <a:lvl8pPr marL="57864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50" b="1">
          <a:solidFill>
            <a:schemeClr val="accent1"/>
          </a:solidFill>
          <a:latin typeface="Arial" panose="020B0604020202020204" pitchFamily="34" charset="0"/>
        </a:defRPr>
      </a:lvl8pPr>
      <a:lvl9pPr marL="77152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50" b="1">
          <a:solidFill>
            <a:schemeClr val="accent1"/>
          </a:solidFill>
          <a:latin typeface="Arial" panose="020B0604020202020204" pitchFamily="34" charset="0"/>
        </a:defRPr>
      </a:lvl9pPr>
    </p:titleStyle>
    <p:bodyStyle>
      <a:lvl1pPr marL="96441" indent="-96441" algn="l" rtl="0" eaLnBrk="1" fontAlgn="base" hangingPunct="1">
        <a:lnSpc>
          <a:spcPct val="90000"/>
        </a:lnSpc>
        <a:spcBef>
          <a:spcPts val="76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indent="-77019" algn="l" rtl="0" eaLnBrk="1" fontAlgn="base" hangingPunct="1">
        <a:lnSpc>
          <a:spcPct val="90000"/>
        </a:lnSpc>
        <a:spcBef>
          <a:spcPts val="506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289322" indent="-75680" algn="l" rtl="0" eaLnBrk="1" fontAlgn="base" hangingPunct="1">
        <a:lnSpc>
          <a:spcPct val="90000"/>
        </a:lnSpc>
        <a:spcBef>
          <a:spcPts val="338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675" kern="1200">
          <a:solidFill>
            <a:schemeClr val="tx1"/>
          </a:solidFill>
          <a:latin typeface="+mn-lt"/>
          <a:ea typeface="+mn-ea"/>
          <a:cs typeface="+mn-cs"/>
        </a:defRPr>
      </a:lvl3pPr>
      <a:lvl4pPr marL="385763" indent="-77019" algn="l" rtl="0" eaLnBrk="1" fontAlgn="base" hangingPunct="1">
        <a:lnSpc>
          <a:spcPct val="90000"/>
        </a:lnSpc>
        <a:spcBef>
          <a:spcPts val="338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591" kern="1200">
          <a:solidFill>
            <a:schemeClr val="tx1"/>
          </a:solidFill>
          <a:latin typeface="+mn-lt"/>
          <a:ea typeface="+mn-ea"/>
          <a:cs typeface="+mn-cs"/>
        </a:defRPr>
      </a:lvl4pPr>
      <a:lvl5pPr marL="482204" indent="-75680" algn="l" rtl="0" eaLnBrk="1" fontAlgn="base" hangingPunct="1">
        <a:lnSpc>
          <a:spcPct val="90000"/>
        </a:lnSpc>
        <a:spcBef>
          <a:spcPts val="254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591" kern="1200">
          <a:solidFill>
            <a:schemeClr val="tx1"/>
          </a:solidFill>
          <a:latin typeface="+mn-lt"/>
          <a:ea typeface="+mn-ea"/>
          <a:cs typeface="+mn-cs"/>
        </a:defRPr>
      </a:lvl5pPr>
      <a:lvl6pPr marL="578644" indent="-77153" algn="l" defTabSz="385763" rtl="0" eaLnBrk="1" latinLnBrk="0" hangingPunct="1">
        <a:lnSpc>
          <a:spcPct val="90000"/>
        </a:lnSpc>
        <a:spcBef>
          <a:spcPts val="254"/>
        </a:spcBef>
        <a:buClr>
          <a:schemeClr val="accent1"/>
        </a:buClr>
        <a:buSzPct val="100000"/>
        <a:buFont typeface="Arial" pitchFamily="34" charset="0"/>
        <a:buChar char="▪"/>
        <a:defRPr sz="591" kern="1200">
          <a:solidFill>
            <a:schemeClr val="tx1"/>
          </a:solidFill>
          <a:latin typeface="+mn-lt"/>
          <a:ea typeface="+mn-ea"/>
          <a:cs typeface="+mn-cs"/>
        </a:defRPr>
      </a:lvl6pPr>
      <a:lvl7pPr marL="675085" indent="-75680" algn="l" defTabSz="385763" rtl="0" eaLnBrk="1" latinLnBrk="0" hangingPunct="1">
        <a:lnSpc>
          <a:spcPct val="90000"/>
        </a:lnSpc>
        <a:spcBef>
          <a:spcPts val="254"/>
        </a:spcBef>
        <a:buClr>
          <a:schemeClr val="accent1"/>
        </a:buClr>
        <a:buSzPct val="100000"/>
        <a:buFont typeface="Arial" pitchFamily="34" charset="0"/>
        <a:buChar char="▪"/>
        <a:defRPr sz="591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" indent="-77153" algn="l" defTabSz="385763" rtl="0" eaLnBrk="1" latinLnBrk="0" hangingPunct="1">
        <a:lnSpc>
          <a:spcPct val="90000"/>
        </a:lnSpc>
        <a:spcBef>
          <a:spcPts val="254"/>
        </a:spcBef>
        <a:buClr>
          <a:schemeClr val="accent1"/>
        </a:buClr>
        <a:buSzPct val="100000"/>
        <a:buFont typeface="Arial" pitchFamily="34" charset="0"/>
        <a:buChar char="▪"/>
        <a:defRPr sz="591" kern="1200">
          <a:solidFill>
            <a:schemeClr val="tx1"/>
          </a:solidFill>
          <a:latin typeface="+mn-lt"/>
          <a:ea typeface="+mn-ea"/>
          <a:cs typeface="+mn-cs"/>
        </a:defRPr>
      </a:lvl8pPr>
      <a:lvl9pPr marL="867966" indent="-75680" algn="l" defTabSz="385763" rtl="0" eaLnBrk="1" latinLnBrk="0" hangingPunct="1">
        <a:lnSpc>
          <a:spcPct val="90000"/>
        </a:lnSpc>
        <a:spcBef>
          <a:spcPts val="254"/>
        </a:spcBef>
        <a:buClr>
          <a:schemeClr val="accent1"/>
        </a:buClr>
        <a:buSzPct val="100000"/>
        <a:buFont typeface="Arial" pitchFamily="34" charset="0"/>
        <a:buChar char="▪"/>
        <a:defRPr sz="5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>
          <a:xfrm>
            <a:off x="1365950" y="1826674"/>
            <a:ext cx="6406448" cy="1016612"/>
          </a:xfrm>
        </p:spPr>
        <p:txBody>
          <a:bodyPr>
            <a:normAutofit/>
          </a:bodyPr>
          <a:lstStyle/>
          <a:p>
            <a:pPr>
              <a:lnSpc>
                <a:spcPct val="0"/>
              </a:lnSpc>
            </a:pPr>
            <a:r>
              <a:rPr lang="en-US" sz="3200" dirty="0" err="1">
                <a:latin typeface="Aleo" panose="020F0502020204030203" pitchFamily="34" charset="0"/>
              </a:rPr>
              <a:t>Professionalisering</a:t>
            </a:r>
            <a:r>
              <a:rPr lang="en-US" sz="3200" dirty="0">
                <a:latin typeface="Aleo" panose="020F0502020204030203" pitchFamily="34" charset="0"/>
              </a:rPr>
              <a:t> en </a:t>
            </a:r>
            <a:r>
              <a:rPr lang="en-US" sz="3200" dirty="0" err="1">
                <a:latin typeface="Aleo" panose="020F0502020204030203" pitchFamily="34" charset="0"/>
              </a:rPr>
              <a:t>intervisie</a:t>
            </a:r>
            <a:endParaRPr lang="nl-NL" sz="3200" dirty="0">
              <a:latin typeface="Aleo" panose="020F0502020204030203" pitchFamily="34" charset="0"/>
            </a:endParaRPr>
          </a:p>
        </p:txBody>
      </p:sp>
      <p:sp>
        <p:nvSpPr>
          <p:cNvPr id="15362" name="Ondertitel 2"/>
          <p:cNvSpPr>
            <a:spLocks noGrp="1"/>
          </p:cNvSpPr>
          <p:nvPr>
            <p:ph type="subTitle" idx="1"/>
          </p:nvPr>
        </p:nvSpPr>
        <p:spPr>
          <a:xfrm>
            <a:off x="955818" y="5016675"/>
            <a:ext cx="4051846" cy="192881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nl-NL" sz="1400" dirty="0">
                <a:latin typeface="Aleo" panose="020F0502020204030203" pitchFamily="34" charset="0"/>
              </a:rPr>
              <a:t>11 november 2016 te Bunnik</a:t>
            </a:r>
          </a:p>
        </p:txBody>
      </p:sp>
      <p:pic>
        <p:nvPicPr>
          <p:cNvPr id="6" name="Picture 3" descr="Macintosh HD:Users:miekehendriks:mieke@futuron.net:werkmap:VVM:VVM Huisstijl:VVM-transparant-bi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81" y="285331"/>
            <a:ext cx="2596448" cy="1108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>
          <a:xfrm>
            <a:off x="2699923" y="255984"/>
            <a:ext cx="3733538" cy="482204"/>
          </a:xfrm>
        </p:spPr>
        <p:txBody>
          <a:bodyPr/>
          <a:lstStyle/>
          <a:p>
            <a:pPr>
              <a:tabLst>
                <a:tab pos="201811" algn="l"/>
              </a:tabLst>
            </a:pPr>
            <a:r>
              <a:rPr lang="nl-NL" sz="3200" dirty="0">
                <a:latin typeface="Aleo" panose="020F0502020204030203" pitchFamily="34" charset="0"/>
              </a:rPr>
              <a:t>Stellingen/Vragen</a:t>
            </a:r>
          </a:p>
        </p:txBody>
      </p:sp>
      <p:sp>
        <p:nvSpPr>
          <p:cNvPr id="16386" name="Tijdelijke aanduiding voor inhoud 2"/>
          <p:cNvSpPr>
            <a:spLocks noGrp="1"/>
          </p:cNvSpPr>
          <p:nvPr>
            <p:ph idx="1"/>
          </p:nvPr>
        </p:nvSpPr>
        <p:spPr>
          <a:xfrm>
            <a:off x="490334" y="1282471"/>
            <a:ext cx="8479499" cy="381204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sz="2400" b="1" dirty="0">
                <a:latin typeface="Lato" panose="020F0502020204030203" pitchFamily="34" charset="0"/>
              </a:rPr>
              <a:t>Intervisie zou verplicht moeten zijn voor iedere mindfulnesstrainer</a:t>
            </a:r>
          </a:p>
          <a:p>
            <a:pPr marL="457200" indent="-457200">
              <a:buFont typeface="+mj-lt"/>
              <a:buAutoNum type="arabicPeriod"/>
            </a:pPr>
            <a:endParaRPr lang="nl-NL" sz="2400" b="1" dirty="0">
              <a:latin typeface="Lato" panose="020F0502020204030203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400" b="1" dirty="0">
                <a:latin typeface="Lato" panose="020F0502020204030203" pitchFamily="34" charset="0"/>
              </a:rPr>
              <a:t>Wat zou de inhoud van een intervisiesessie van </a:t>
            </a:r>
            <a:r>
              <a:rPr lang="nl-NL" sz="2400" b="1" dirty="0" err="1">
                <a:latin typeface="Lato" panose="020F0502020204030203" pitchFamily="34" charset="0"/>
              </a:rPr>
              <a:t>mindfulnesstrainers</a:t>
            </a:r>
            <a:r>
              <a:rPr lang="nl-NL" sz="2400" b="1" dirty="0">
                <a:latin typeface="Lato" panose="020F0502020204030203" pitchFamily="34" charset="0"/>
              </a:rPr>
              <a:t> kunnen zijn? Wat is belangrijk?</a:t>
            </a:r>
          </a:p>
          <a:p>
            <a:pPr marL="457200" indent="-457200">
              <a:buFont typeface="+mj-lt"/>
              <a:buAutoNum type="arabicPeriod"/>
            </a:pPr>
            <a:endParaRPr lang="nl-NL" sz="2400" b="1" dirty="0">
              <a:latin typeface="Lato" panose="020F0502020204030203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400" b="1" dirty="0">
                <a:latin typeface="Lato" panose="020F0502020204030203" pitchFamily="34" charset="0"/>
              </a:rPr>
              <a:t>Om tot een kwalitatief goede intervisie te komen dient er iemand te zijn in de groep die kennis, kunde en vaardigheden heeft van intervisie (een facilitator).</a:t>
            </a:r>
          </a:p>
          <a:p>
            <a:pPr marL="457200" indent="-457200">
              <a:buFont typeface="+mj-lt"/>
              <a:buAutoNum type="arabicPeriod"/>
            </a:pPr>
            <a:endParaRPr lang="nl-NL" sz="2400" b="1" dirty="0">
              <a:latin typeface="Lato" panose="020F0502020204030203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nl-NL" sz="2400" b="1" dirty="0">
              <a:latin typeface="Lato" panose="020F0502020204030203" pitchFamily="34" charset="0"/>
            </a:endParaRPr>
          </a:p>
          <a:p>
            <a:endParaRPr lang="nl-NL" sz="1013" b="1" dirty="0">
              <a:latin typeface="Lato" panose="020F0502020204030203" pitchFamily="34" charset="0"/>
            </a:endParaRPr>
          </a:p>
          <a:p>
            <a:endParaRPr lang="nl-NL" sz="1013" b="1" dirty="0">
              <a:latin typeface="Lato" panose="020F0502020204030203" pitchFamily="34" charset="0"/>
            </a:endParaRPr>
          </a:p>
          <a:p>
            <a:endParaRPr lang="nl-NL" sz="1013" b="1" dirty="0">
              <a:latin typeface="Lato" panose="020F0502020204030203" pitchFamily="34" charset="0"/>
            </a:endParaRPr>
          </a:p>
          <a:p>
            <a:pPr>
              <a:buClr>
                <a:srgbClr val="D15A3E"/>
              </a:buClr>
            </a:pPr>
            <a:endParaRPr lang="nl-NL" sz="1013" b="1" dirty="0">
              <a:latin typeface="Lato" panose="020F0502020204030203" pitchFamily="34" charset="0"/>
            </a:endParaRPr>
          </a:p>
        </p:txBody>
      </p:sp>
      <p:pic>
        <p:nvPicPr>
          <p:cNvPr id="4" name="Picture 3" descr="Macintosh HD:Users:miekehendriks:mieke@futuron.net:werkmap:VVM:VVM Huisstijl:VVM-transparant-bi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96" y="287104"/>
            <a:ext cx="911823" cy="41842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391328" y="5866066"/>
            <a:ext cx="2269019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buClr>
                <a:srgbClr val="D15A3E"/>
              </a:buClr>
              <a:buSzPct val="100000"/>
            </a:pPr>
            <a:r>
              <a:rPr lang="nl-NL" sz="1400" dirty="0">
                <a:solidFill>
                  <a:srgbClr val="D15A3E"/>
                </a:solidFill>
                <a:latin typeface="Aleo" panose="020F0502020204030203" pitchFamily="34" charset="0"/>
              </a:rPr>
              <a:t>11 </a:t>
            </a:r>
            <a:r>
              <a:rPr lang="nl-NL" sz="1400" dirty="0">
                <a:solidFill>
                  <a:srgbClr val="CC3300"/>
                </a:solidFill>
                <a:latin typeface="Aleo" panose="020F0502020204030203" pitchFamily="34" charset="0"/>
              </a:rPr>
              <a:t>november</a:t>
            </a:r>
            <a:r>
              <a:rPr lang="nl-NL" sz="1400" dirty="0">
                <a:solidFill>
                  <a:srgbClr val="D15A3E"/>
                </a:solidFill>
                <a:latin typeface="Aleo" panose="020F0502020204030203" pitchFamily="34" charset="0"/>
              </a:rPr>
              <a:t> 2016 te Bunnik</a:t>
            </a:r>
          </a:p>
        </p:txBody>
      </p:sp>
    </p:spTree>
    <p:extLst>
      <p:ext uri="{BB962C8B-B14F-4D97-AF65-F5344CB8AC3E}">
        <p14:creationId xmlns:p14="http://schemas.microsoft.com/office/powerpoint/2010/main" val="2842466177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>
          <a:xfrm>
            <a:off x="1677517" y="249568"/>
            <a:ext cx="5793398" cy="482204"/>
          </a:xfrm>
        </p:spPr>
        <p:txBody>
          <a:bodyPr/>
          <a:lstStyle/>
          <a:p>
            <a:pPr>
              <a:tabLst>
                <a:tab pos="201811" algn="l"/>
              </a:tabLst>
            </a:pPr>
            <a:r>
              <a:rPr lang="nl-NL" sz="3600" dirty="0">
                <a:latin typeface="Aleo" panose="020F0502020204030203" pitchFamily="34" charset="0"/>
              </a:rPr>
              <a:t>Vervolg stellingen/vragen</a:t>
            </a:r>
          </a:p>
        </p:txBody>
      </p:sp>
      <p:sp>
        <p:nvSpPr>
          <p:cNvPr id="16386" name="Tijdelijke aanduiding voor inhoud 2"/>
          <p:cNvSpPr>
            <a:spLocks noGrp="1"/>
          </p:cNvSpPr>
          <p:nvPr>
            <p:ph idx="1"/>
          </p:nvPr>
        </p:nvSpPr>
        <p:spPr>
          <a:xfrm>
            <a:off x="466806" y="1269361"/>
            <a:ext cx="8213368" cy="3618325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nl-NL" sz="2400" b="1" dirty="0">
                <a:latin typeface="Lato" panose="020F0502020204030203" pitchFamily="34" charset="0"/>
              </a:rPr>
              <a:t>Intervisie doe je in een vaste groep waar iedereen altijd aanwezig is, met een minimale omvang van 5 personen</a:t>
            </a:r>
          </a:p>
          <a:p>
            <a:pPr marL="457200" indent="-457200">
              <a:buFont typeface="+mj-lt"/>
              <a:buAutoNum type="arabicPeriod" startAt="5"/>
            </a:pPr>
            <a:endParaRPr lang="nl-NL" sz="2400" b="1" dirty="0">
              <a:latin typeface="Lato" panose="020F0502020204030203" pitchFamily="34" charset="0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nl-NL" sz="2400" b="1" dirty="0">
                <a:latin typeface="Lato" panose="020F0502020204030203" pitchFamily="34" charset="0"/>
              </a:rPr>
              <a:t>De VVM dient een training te organiseren om facilitators voor intervisie op te leiden zodat de facilitators de intervisiegroepen kunnen begeleiden</a:t>
            </a:r>
          </a:p>
          <a:p>
            <a:pPr marL="457200" indent="-457200">
              <a:buFont typeface="+mj-lt"/>
              <a:buAutoNum type="arabicPeriod" startAt="5"/>
            </a:pPr>
            <a:endParaRPr lang="nl-NL" sz="2400" b="1" dirty="0">
              <a:latin typeface="Lato" panose="020F0502020204030203" pitchFamily="34" charset="0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nl-NL" sz="2400" b="1" dirty="0">
                <a:latin typeface="Lato" panose="020F0502020204030203" pitchFamily="34" charset="0"/>
              </a:rPr>
              <a:t>Ik zou aan intervisie moeten doen</a:t>
            </a:r>
          </a:p>
          <a:p>
            <a:pPr marL="457200" indent="-457200">
              <a:buFont typeface="+mj-lt"/>
              <a:buAutoNum type="arabicPeriod" startAt="5"/>
            </a:pPr>
            <a:endParaRPr lang="nl-NL" sz="2400" b="1" dirty="0">
              <a:latin typeface="Lato" panose="020F0502020204030203" pitchFamily="34" charset="0"/>
            </a:endParaRPr>
          </a:p>
          <a:p>
            <a:pPr marL="457200" indent="-457200">
              <a:buFont typeface="+mj-lt"/>
              <a:buAutoNum type="arabicPeriod" startAt="5"/>
            </a:pPr>
            <a:endParaRPr lang="nl-NL" sz="2400" b="1" dirty="0">
              <a:latin typeface="Lato" panose="020F0502020204030203" pitchFamily="34" charset="0"/>
            </a:endParaRPr>
          </a:p>
          <a:p>
            <a:endParaRPr lang="nl-NL" sz="1013" b="1" dirty="0">
              <a:latin typeface="Lato" panose="020F0502020204030203" pitchFamily="34" charset="0"/>
            </a:endParaRPr>
          </a:p>
          <a:p>
            <a:pPr>
              <a:buClr>
                <a:srgbClr val="D15A3E"/>
              </a:buClr>
            </a:pPr>
            <a:endParaRPr lang="nl-NL" sz="1013" b="1" dirty="0">
              <a:latin typeface="Lato" panose="020F0502020204030203" pitchFamily="34" charset="0"/>
            </a:endParaRPr>
          </a:p>
        </p:txBody>
      </p:sp>
      <p:pic>
        <p:nvPicPr>
          <p:cNvPr id="4" name="Picture 3" descr="Macintosh HD:Users:miekehendriks:mieke@futuron.net:werkmap:VVM:VVM Huisstijl:VVM-transparant-bi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76" y="271486"/>
            <a:ext cx="911823" cy="41842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466806" y="5866066"/>
            <a:ext cx="2269019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buClr>
                <a:srgbClr val="D15A3E"/>
              </a:buClr>
              <a:buSzPct val="100000"/>
            </a:pPr>
            <a:r>
              <a:rPr lang="nl-NL" sz="1400" dirty="0">
                <a:solidFill>
                  <a:srgbClr val="D15A3E"/>
                </a:solidFill>
                <a:latin typeface="Aleo" panose="020F0502020204030203" pitchFamily="34" charset="0"/>
              </a:rPr>
              <a:t>11 </a:t>
            </a:r>
            <a:r>
              <a:rPr lang="nl-NL" sz="1400" dirty="0">
                <a:solidFill>
                  <a:srgbClr val="CC3300"/>
                </a:solidFill>
                <a:latin typeface="Aleo" panose="020F0502020204030203" pitchFamily="34" charset="0"/>
              </a:rPr>
              <a:t>november</a:t>
            </a:r>
            <a:r>
              <a:rPr lang="nl-NL" sz="1400" dirty="0">
                <a:solidFill>
                  <a:srgbClr val="D15A3E"/>
                </a:solidFill>
                <a:latin typeface="Aleo" panose="020F0502020204030203" pitchFamily="34" charset="0"/>
              </a:rPr>
              <a:t> 2016 te Bunnik</a:t>
            </a:r>
          </a:p>
        </p:txBody>
      </p:sp>
    </p:spTree>
    <p:extLst>
      <p:ext uri="{BB962C8B-B14F-4D97-AF65-F5344CB8AC3E}">
        <p14:creationId xmlns:p14="http://schemas.microsoft.com/office/powerpoint/2010/main" val="2743656328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>
          <a:xfrm>
            <a:off x="2526604" y="238682"/>
            <a:ext cx="4102799" cy="482204"/>
          </a:xfrm>
        </p:spPr>
        <p:txBody>
          <a:bodyPr/>
          <a:lstStyle/>
          <a:p>
            <a:pPr>
              <a:tabLst>
                <a:tab pos="201811" algn="l"/>
              </a:tabLst>
            </a:pPr>
            <a:r>
              <a:rPr lang="nl-NL" sz="3600" dirty="0">
                <a:latin typeface="Aleo" panose="020F0502020204030203" pitchFamily="34" charset="0"/>
              </a:rPr>
              <a:t>Groepen formeren</a:t>
            </a:r>
          </a:p>
        </p:txBody>
      </p:sp>
      <p:sp>
        <p:nvSpPr>
          <p:cNvPr id="16386" name="Tijdelijke aanduiding voor inhoud 2"/>
          <p:cNvSpPr>
            <a:spLocks noGrp="1"/>
          </p:cNvSpPr>
          <p:nvPr>
            <p:ph idx="1"/>
          </p:nvPr>
        </p:nvSpPr>
        <p:spPr>
          <a:xfrm>
            <a:off x="608323" y="1286946"/>
            <a:ext cx="8213368" cy="3851111"/>
          </a:xfrm>
        </p:spPr>
        <p:txBody>
          <a:bodyPr/>
          <a:lstStyle/>
          <a:p>
            <a:pPr marL="358775" indent="-358775">
              <a:buFont typeface="+mj-lt"/>
              <a:buAutoNum type="arabicPeriod"/>
            </a:pPr>
            <a:r>
              <a:rPr lang="nl-NL" sz="2400" b="1" dirty="0">
                <a:latin typeface="Lato" panose="020F0502020204030203" pitchFamily="34" charset="0"/>
              </a:rPr>
              <a:t>We gaan allemaal staan op de plek waar we wonen/werken op de denkbeeldige kaart van Nederland</a:t>
            </a:r>
          </a:p>
          <a:p>
            <a:pPr marL="358775" indent="-358775">
              <a:buFont typeface="+mj-lt"/>
              <a:buAutoNum type="arabicPeriod"/>
            </a:pPr>
            <a:r>
              <a:rPr lang="nl-NL" sz="2400" b="1" dirty="0">
                <a:latin typeface="Lato" panose="020F0502020204030203" pitchFamily="34" charset="0"/>
              </a:rPr>
              <a:t>Bepaal onderling waar je moet staan, Eindhoven ligt ten zuiden van Den Bosch, etc.</a:t>
            </a:r>
          </a:p>
          <a:p>
            <a:pPr marL="358775" indent="-358775">
              <a:buFont typeface="+mj-lt"/>
              <a:buAutoNum type="arabicPeriod"/>
            </a:pPr>
            <a:r>
              <a:rPr lang="nl-NL" sz="2400" b="1" dirty="0">
                <a:latin typeface="Lato" panose="020F0502020204030203" pitchFamily="34" charset="0"/>
              </a:rPr>
              <a:t>Als ieder goed staat op de denkbeeldige kaart dan vormen we vanuit Friesland, de kop van Noord-Holland en Limburg groepjes van 7 tot 8 personen. (21-24 personen)</a:t>
            </a:r>
          </a:p>
          <a:p>
            <a:pPr marL="358775" indent="-358775">
              <a:buFont typeface="+mj-lt"/>
              <a:buAutoNum type="arabicPeriod"/>
            </a:pPr>
            <a:r>
              <a:rPr lang="nl-NL" sz="2400" b="1" dirty="0">
                <a:latin typeface="Lato" panose="020F0502020204030203" pitchFamily="34" charset="0"/>
              </a:rPr>
              <a:t>Daarna de 3 groepjes 7/8 personen, etc. </a:t>
            </a:r>
          </a:p>
          <a:p>
            <a:endParaRPr lang="nl-NL" sz="1013" b="1" dirty="0">
              <a:latin typeface="Lato" panose="020F0502020204030203" pitchFamily="34" charset="0"/>
            </a:endParaRPr>
          </a:p>
          <a:p>
            <a:pPr>
              <a:buClr>
                <a:srgbClr val="D15A3E"/>
              </a:buClr>
            </a:pPr>
            <a:endParaRPr lang="nl-NL" sz="1013" b="1" dirty="0">
              <a:latin typeface="Lato" panose="020F0502020204030203" pitchFamily="34" charset="0"/>
            </a:endParaRPr>
          </a:p>
        </p:txBody>
      </p:sp>
      <p:pic>
        <p:nvPicPr>
          <p:cNvPr id="4" name="Picture 3" descr="Macintosh HD:Users:miekehendriks:mieke@futuron.net:werkmap:VVM:VVM Huisstijl:VVM-transparant-bi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77" y="282372"/>
            <a:ext cx="911823" cy="41842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466806" y="5866066"/>
            <a:ext cx="2269019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buClr>
                <a:srgbClr val="D15A3E"/>
              </a:buClr>
              <a:buSzPct val="100000"/>
            </a:pPr>
            <a:r>
              <a:rPr lang="nl-NL" sz="1400" dirty="0">
                <a:solidFill>
                  <a:srgbClr val="D15A3E"/>
                </a:solidFill>
                <a:latin typeface="Aleo" panose="020F0502020204030203" pitchFamily="34" charset="0"/>
              </a:rPr>
              <a:t>11 </a:t>
            </a:r>
            <a:r>
              <a:rPr lang="nl-NL" sz="1400" dirty="0">
                <a:solidFill>
                  <a:srgbClr val="CC3300"/>
                </a:solidFill>
                <a:latin typeface="Aleo" panose="020F0502020204030203" pitchFamily="34" charset="0"/>
              </a:rPr>
              <a:t>november</a:t>
            </a:r>
            <a:r>
              <a:rPr lang="nl-NL" sz="1400" dirty="0">
                <a:solidFill>
                  <a:srgbClr val="D15A3E"/>
                </a:solidFill>
                <a:latin typeface="Aleo" panose="020F0502020204030203" pitchFamily="34" charset="0"/>
              </a:rPr>
              <a:t> 2016 te Bunnik</a:t>
            </a:r>
          </a:p>
        </p:txBody>
      </p:sp>
    </p:spTree>
    <p:extLst>
      <p:ext uri="{BB962C8B-B14F-4D97-AF65-F5344CB8AC3E}">
        <p14:creationId xmlns:p14="http://schemas.microsoft.com/office/powerpoint/2010/main" val="849363694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>
          <a:xfrm>
            <a:off x="3473653" y="249568"/>
            <a:ext cx="2197799" cy="482204"/>
          </a:xfrm>
        </p:spPr>
        <p:txBody>
          <a:bodyPr/>
          <a:lstStyle/>
          <a:p>
            <a:pPr>
              <a:tabLst>
                <a:tab pos="201811" algn="l"/>
              </a:tabLst>
            </a:pPr>
            <a:r>
              <a:rPr lang="nl-NL" sz="3600" dirty="0">
                <a:latin typeface="Aleo" panose="020F0502020204030203" pitchFamily="34" charset="0"/>
              </a:rPr>
              <a:t>Opdracht</a:t>
            </a:r>
          </a:p>
        </p:txBody>
      </p:sp>
      <p:sp>
        <p:nvSpPr>
          <p:cNvPr id="16386" name="Tijdelijke aanduiding voor inhoud 2"/>
          <p:cNvSpPr>
            <a:spLocks noGrp="1"/>
          </p:cNvSpPr>
          <p:nvPr>
            <p:ph idx="1"/>
          </p:nvPr>
        </p:nvSpPr>
        <p:spPr>
          <a:xfrm>
            <a:off x="553894" y="1280247"/>
            <a:ext cx="8213368" cy="391223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sz="2400" b="1" dirty="0">
                <a:latin typeface="Lato" panose="020F0502020204030203" pitchFamily="34" charset="0"/>
              </a:rPr>
              <a:t>Wijs onderling even een gespreksleider aan, om structuur en snel te houden</a:t>
            </a:r>
          </a:p>
          <a:p>
            <a:pPr marL="457200" indent="-457200">
              <a:buFont typeface="+mj-lt"/>
              <a:buAutoNum type="arabicPeriod"/>
            </a:pPr>
            <a:endParaRPr lang="nl-NL" sz="2400" b="1" dirty="0">
              <a:latin typeface="Lato" panose="020F0502020204030203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400" b="1" dirty="0">
                <a:latin typeface="Lato" panose="020F0502020204030203" pitchFamily="34" charset="0"/>
              </a:rPr>
              <a:t>Wijs onderling een rapporteur aan</a:t>
            </a:r>
          </a:p>
          <a:p>
            <a:pPr marL="457200" indent="-457200">
              <a:buFont typeface="+mj-lt"/>
              <a:buAutoNum type="arabicPeriod"/>
            </a:pPr>
            <a:endParaRPr lang="nl-NL" sz="2400" b="1" dirty="0">
              <a:latin typeface="Lato" panose="020F0502020204030203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400" b="1" dirty="0">
                <a:latin typeface="Lato" panose="020F0502020204030203" pitchFamily="34" charset="0"/>
              </a:rPr>
              <a:t>Bespreek de stellingen/vragen in de groep</a:t>
            </a:r>
          </a:p>
          <a:p>
            <a:pPr marL="457200" indent="-457200">
              <a:buFont typeface="+mj-lt"/>
              <a:buAutoNum type="arabicPeriod"/>
            </a:pPr>
            <a:endParaRPr lang="nl-NL" sz="2400" b="1" dirty="0">
              <a:latin typeface="Lato" panose="020F0502020204030203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400" b="1" dirty="0">
                <a:latin typeface="Lato" panose="020F0502020204030203" pitchFamily="34" charset="0"/>
              </a:rPr>
              <a:t>Je hebt de tijd tot 12:10 uur om onderling te spreken en daarna rapporteren we per groepje  aan het geheel</a:t>
            </a:r>
          </a:p>
          <a:p>
            <a:pPr marL="457200" indent="-457200">
              <a:buFont typeface="+mj-lt"/>
              <a:buAutoNum type="arabicPeriod"/>
            </a:pPr>
            <a:endParaRPr lang="nl-NL" sz="2400" b="1" dirty="0">
              <a:latin typeface="Lato" panose="020F0502020204030203" pitchFamily="34" charset="0"/>
            </a:endParaRPr>
          </a:p>
          <a:p>
            <a:pPr marL="457200" indent="-457200">
              <a:buFont typeface="+mj-lt"/>
              <a:buAutoNum type="arabicPeriod" startAt="5"/>
            </a:pPr>
            <a:endParaRPr lang="nl-NL" sz="2400" b="1" dirty="0">
              <a:latin typeface="Lato" panose="020F0502020204030203" pitchFamily="34" charset="0"/>
            </a:endParaRPr>
          </a:p>
          <a:p>
            <a:pPr marL="457200" indent="-457200">
              <a:buFont typeface="+mj-lt"/>
              <a:buAutoNum type="arabicPeriod" startAt="5"/>
            </a:pPr>
            <a:endParaRPr lang="nl-NL" sz="2400" b="1" dirty="0">
              <a:latin typeface="Lato" panose="020F0502020204030203" pitchFamily="34" charset="0"/>
            </a:endParaRPr>
          </a:p>
          <a:p>
            <a:endParaRPr lang="nl-NL" sz="1013" b="1" dirty="0">
              <a:latin typeface="Lato" panose="020F0502020204030203" pitchFamily="34" charset="0"/>
            </a:endParaRPr>
          </a:p>
          <a:p>
            <a:pPr>
              <a:buClr>
                <a:srgbClr val="D15A3E"/>
              </a:buClr>
            </a:pPr>
            <a:endParaRPr lang="nl-NL" sz="1013" b="1" dirty="0">
              <a:latin typeface="Lato" panose="020F0502020204030203" pitchFamily="34" charset="0"/>
            </a:endParaRPr>
          </a:p>
        </p:txBody>
      </p:sp>
      <p:pic>
        <p:nvPicPr>
          <p:cNvPr id="4" name="Picture 3" descr="Macintosh HD:Users:miekehendriks:mieke@futuron.net:werkmap:VVM:VVM Huisstijl:VVM-transparant-bi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80" y="282372"/>
            <a:ext cx="911823" cy="41842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466806" y="5866066"/>
            <a:ext cx="2269019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buClr>
                <a:srgbClr val="D15A3E"/>
              </a:buClr>
              <a:buSzPct val="100000"/>
            </a:pPr>
            <a:r>
              <a:rPr lang="nl-NL" sz="1400" dirty="0">
                <a:solidFill>
                  <a:srgbClr val="D15A3E"/>
                </a:solidFill>
                <a:latin typeface="Aleo" panose="020F0502020204030203" pitchFamily="34" charset="0"/>
              </a:rPr>
              <a:t>11 </a:t>
            </a:r>
            <a:r>
              <a:rPr lang="nl-NL" sz="1400" dirty="0">
                <a:solidFill>
                  <a:srgbClr val="CC3300"/>
                </a:solidFill>
                <a:latin typeface="Aleo" panose="020F0502020204030203" pitchFamily="34" charset="0"/>
              </a:rPr>
              <a:t>november</a:t>
            </a:r>
            <a:r>
              <a:rPr lang="nl-NL" sz="1400" dirty="0">
                <a:solidFill>
                  <a:srgbClr val="D15A3E"/>
                </a:solidFill>
                <a:latin typeface="Aleo" panose="020F0502020204030203" pitchFamily="34" charset="0"/>
              </a:rPr>
              <a:t> 2016 te Bunnik</a:t>
            </a:r>
          </a:p>
        </p:txBody>
      </p:sp>
    </p:spTree>
    <p:extLst>
      <p:ext uri="{BB962C8B-B14F-4D97-AF65-F5344CB8AC3E}">
        <p14:creationId xmlns:p14="http://schemas.microsoft.com/office/powerpoint/2010/main" val="3763872532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1961322" y="2853420"/>
            <a:ext cx="5049078" cy="51349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leo" panose="020F0502020204030203" pitchFamily="34" charset="0"/>
              </a:rPr>
              <a:t>Dank </a:t>
            </a:r>
            <a:r>
              <a:rPr lang="en-US" sz="3200" dirty="0" err="1">
                <a:latin typeface="Aleo" panose="020F0502020204030203" pitchFamily="34" charset="0"/>
              </a:rPr>
              <a:t>voor</a:t>
            </a:r>
            <a:r>
              <a:rPr lang="en-US" sz="3200" dirty="0">
                <a:latin typeface="Aleo" panose="020F0502020204030203" pitchFamily="34" charset="0"/>
              </a:rPr>
              <a:t>  </a:t>
            </a:r>
            <a:r>
              <a:rPr lang="en-US" sz="3200" dirty="0" err="1">
                <a:latin typeface="Aleo" panose="020F0502020204030203" pitchFamily="34" charset="0"/>
              </a:rPr>
              <a:t>jullie</a:t>
            </a:r>
            <a:r>
              <a:rPr lang="en-US" sz="3200" dirty="0">
                <a:latin typeface="Aleo" panose="020F0502020204030203" pitchFamily="34" charset="0"/>
              </a:rPr>
              <a:t> </a:t>
            </a:r>
            <a:r>
              <a:rPr lang="en-US" sz="3200" dirty="0" err="1">
                <a:latin typeface="Aleo" panose="020F0502020204030203" pitchFamily="34" charset="0"/>
              </a:rPr>
              <a:t>dialogen</a:t>
            </a:r>
            <a:endParaRPr lang="nl-NL" sz="3200" dirty="0">
              <a:latin typeface="Aleo" panose="020F0502020204030203" pitchFamily="34" charset="0"/>
            </a:endParaRPr>
          </a:p>
        </p:txBody>
      </p:sp>
      <p:pic>
        <p:nvPicPr>
          <p:cNvPr id="4" name="Picture 3" descr="Macintosh HD:Users:miekehendriks:mieke@futuron.net:werkmap:VVM:VVM Huisstijl:VVM-transparant-bi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43" y="352420"/>
            <a:ext cx="1560884" cy="69397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873867" y="4962375"/>
            <a:ext cx="2269019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buClr>
                <a:srgbClr val="D15A3E"/>
              </a:buClr>
              <a:buSzPct val="100000"/>
            </a:pPr>
            <a:r>
              <a:rPr lang="nl-NL" sz="1400" dirty="0">
                <a:latin typeface="Aleo" panose="020F0502020204030203" pitchFamily="34" charset="0"/>
              </a:rPr>
              <a:t>11 november 2016 te Bunnik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Afbeeldingsresultaat voor afbeelding olifan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17" y="50289"/>
            <a:ext cx="8294961" cy="6085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64059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6" name="Picture 8" descr="Afbeeldingsresultaat voor afbeelding netwerke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49" y="148150"/>
            <a:ext cx="8936413" cy="5775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859413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>
          <a:xfrm>
            <a:off x="1444487" y="78295"/>
            <a:ext cx="6387548" cy="642938"/>
          </a:xfrm>
        </p:spPr>
        <p:txBody>
          <a:bodyPr/>
          <a:lstStyle/>
          <a:p>
            <a:r>
              <a:rPr lang="nl-NL" sz="3200" dirty="0">
                <a:solidFill>
                  <a:srgbClr val="CC3300"/>
                </a:solidFill>
                <a:latin typeface="Lato" panose="020F0502020204030203" pitchFamily="34" charset="0"/>
              </a:rPr>
              <a:t>Intervisie (omschrijving)</a:t>
            </a:r>
            <a:endParaRPr lang="nl-NL" sz="3200" dirty="0">
              <a:latin typeface="Aleo" panose="020F0502020204030203" pitchFamily="34" charset="0"/>
            </a:endParaRPr>
          </a:p>
        </p:txBody>
      </p:sp>
      <p:sp>
        <p:nvSpPr>
          <p:cNvPr id="16386" name="Tijdelijke aanduiding voor inhoud 2"/>
          <p:cNvSpPr>
            <a:spLocks noGrp="1"/>
          </p:cNvSpPr>
          <p:nvPr>
            <p:ph idx="1"/>
          </p:nvPr>
        </p:nvSpPr>
        <p:spPr>
          <a:xfrm>
            <a:off x="432742" y="1280576"/>
            <a:ext cx="8450001" cy="4652143"/>
          </a:xfrm>
        </p:spPr>
        <p:txBody>
          <a:bodyPr/>
          <a:lstStyle/>
          <a:p>
            <a:pPr marL="271463" indent="-2714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nl-NL" sz="2400" b="1" dirty="0">
                <a:latin typeface="Lato" panose="020F0502020204030203" pitchFamily="34" charset="0"/>
              </a:rPr>
              <a:t>Vorm van </a:t>
            </a:r>
            <a:r>
              <a:rPr lang="nl-NL" sz="2400" b="1" dirty="0">
                <a:solidFill>
                  <a:srgbClr val="CC3300"/>
                </a:solidFill>
                <a:latin typeface="Lato" panose="020F0502020204030203" pitchFamily="34" charset="0"/>
              </a:rPr>
              <a:t>deskundigheidsbevordering</a:t>
            </a:r>
            <a:endParaRPr lang="nl-NL" sz="2000" b="1" dirty="0">
              <a:latin typeface="Lato" panose="020F0502020204030203" pitchFamily="34" charset="0"/>
            </a:endParaRP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nl-NL" sz="2400" b="1" dirty="0">
                <a:latin typeface="Lato" panose="020F0502020204030203" pitchFamily="34" charset="0"/>
              </a:rPr>
              <a:t>D.m.v. beroep op vakgenoten om inzicht te krijgen in </a:t>
            </a:r>
            <a:r>
              <a:rPr lang="nl-NL" sz="2400" b="1" dirty="0">
                <a:solidFill>
                  <a:srgbClr val="CC3300"/>
                </a:solidFill>
                <a:latin typeface="Lato" panose="020F0502020204030203" pitchFamily="34" charset="0"/>
              </a:rPr>
              <a:t>werk gerelateerde vraagstukken</a:t>
            </a:r>
            <a:endParaRPr lang="nl-NL" sz="2400" b="1" dirty="0">
              <a:latin typeface="Lato" panose="020F0502020204030203" pitchFamily="34" charset="0"/>
            </a:endParaRP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nl-NL" sz="2400" b="1" dirty="0">
                <a:latin typeface="Lato" panose="020F0502020204030203" pitchFamily="34" charset="0"/>
              </a:rPr>
              <a:t>Vaste groep deelnemers met een </a:t>
            </a:r>
            <a:r>
              <a:rPr lang="nl-NL" sz="2400" b="1" dirty="0">
                <a:solidFill>
                  <a:srgbClr val="CC3300"/>
                </a:solidFill>
                <a:latin typeface="Lato" panose="020F0502020204030203" pitchFamily="34" charset="0"/>
              </a:rPr>
              <a:t>methode als leidraad</a:t>
            </a:r>
            <a:r>
              <a:rPr lang="nl-NL" sz="2400" b="1" dirty="0">
                <a:latin typeface="Lato" panose="020F0502020204030203" pitchFamily="34" charset="0"/>
              </a:rPr>
              <a:t> en via het stellen van vragen een vraagstuk van een van de deelnemers ontvouwd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nl-NL" sz="2400" b="1" dirty="0">
                <a:latin typeface="Lato" panose="020F0502020204030203" pitchFamily="34" charset="0"/>
              </a:rPr>
              <a:t>Deelnemers dragen </a:t>
            </a:r>
            <a:r>
              <a:rPr lang="nl-NL" sz="2400" b="1" dirty="0">
                <a:solidFill>
                  <a:srgbClr val="CC3300"/>
                </a:solidFill>
                <a:latin typeface="Lato" panose="020F0502020204030203" pitchFamily="34" charset="0"/>
              </a:rPr>
              <a:t>geen oplossingen </a:t>
            </a:r>
            <a:r>
              <a:rPr lang="nl-NL" sz="2400" b="1" dirty="0">
                <a:latin typeface="Lato" panose="020F0502020204030203" pitchFamily="34" charset="0"/>
              </a:rPr>
              <a:t>aan, maar stimuleren de casusinbrenger door het stellen van helpende en prikkelende vragen om, vanuit zijn eigen oplossend vermogen, zicht te krijgen op zijn vraagstuk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nl-NL" sz="2400" b="1" dirty="0">
                <a:latin typeface="Lato" panose="020F0502020204030203" pitchFamily="34" charset="0"/>
              </a:rPr>
              <a:t>Met dit inzicht worden </a:t>
            </a:r>
            <a:r>
              <a:rPr lang="nl-NL" sz="2400" b="1" dirty="0">
                <a:solidFill>
                  <a:srgbClr val="CC3300"/>
                </a:solidFill>
                <a:latin typeface="Lato" panose="020F0502020204030203" pitchFamily="34" charset="0"/>
              </a:rPr>
              <a:t>alternatieven voor nieuw handelen</a:t>
            </a:r>
            <a:r>
              <a:rPr lang="nl-NL" sz="2400" b="1" dirty="0">
                <a:latin typeface="Lato" panose="020F0502020204030203" pitchFamily="34" charset="0"/>
              </a:rPr>
              <a:t> ontwikkeld</a:t>
            </a:r>
          </a:p>
          <a:p>
            <a:pPr>
              <a:buClr>
                <a:srgbClr val="D15A3E"/>
              </a:buClr>
            </a:pPr>
            <a:endParaRPr lang="nl-NL" sz="1013" b="1" dirty="0">
              <a:latin typeface="Lato" panose="020F0502020204030203" pitchFamily="34" charset="0"/>
            </a:endParaRPr>
          </a:p>
        </p:txBody>
      </p:sp>
      <p:pic>
        <p:nvPicPr>
          <p:cNvPr id="4" name="Picture 3" descr="Macintosh HD:Users:miekehendriks:mieke@futuron.net:werkmap:VVM:VVM Huisstijl:VVM-transparant-bi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98" y="299411"/>
            <a:ext cx="911823" cy="41842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432742" y="5913472"/>
            <a:ext cx="2269019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buClr>
                <a:srgbClr val="D15A3E"/>
              </a:buClr>
              <a:buSzPct val="100000"/>
            </a:pPr>
            <a:r>
              <a:rPr lang="nl-NL" sz="1400" dirty="0">
                <a:solidFill>
                  <a:srgbClr val="D15A3E"/>
                </a:solidFill>
                <a:latin typeface="Aleo" panose="020F0502020204030203" pitchFamily="34" charset="0"/>
              </a:rPr>
              <a:t>11 </a:t>
            </a:r>
            <a:r>
              <a:rPr lang="nl-NL" sz="1400" dirty="0">
                <a:solidFill>
                  <a:srgbClr val="CC3300"/>
                </a:solidFill>
                <a:latin typeface="Aleo" panose="020F0502020204030203" pitchFamily="34" charset="0"/>
              </a:rPr>
              <a:t>november</a:t>
            </a:r>
            <a:r>
              <a:rPr lang="nl-NL" sz="1400" dirty="0">
                <a:solidFill>
                  <a:srgbClr val="D15A3E"/>
                </a:solidFill>
                <a:latin typeface="Aleo" panose="020F0502020204030203" pitchFamily="34" charset="0"/>
              </a:rPr>
              <a:t> 2016 te Bunnik</a:t>
            </a:r>
          </a:p>
        </p:txBody>
      </p:sp>
    </p:spTree>
    <p:extLst>
      <p:ext uri="{BB962C8B-B14F-4D97-AF65-F5344CB8AC3E}">
        <p14:creationId xmlns:p14="http://schemas.microsoft.com/office/powerpoint/2010/main" val="417931073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>
          <a:xfrm>
            <a:off x="2174308" y="166252"/>
            <a:ext cx="6267327" cy="578074"/>
          </a:xfrm>
        </p:spPr>
        <p:txBody>
          <a:bodyPr/>
          <a:lstStyle/>
          <a:p>
            <a:pPr>
              <a:tabLst>
                <a:tab pos="201811" algn="l"/>
              </a:tabLst>
            </a:pPr>
            <a:r>
              <a:rPr lang="nl-NL" sz="3200" dirty="0">
                <a:latin typeface="Lato" panose="020F0502020204030203"/>
              </a:rPr>
              <a:t>Supervisie (omschrijving)</a:t>
            </a:r>
          </a:p>
        </p:txBody>
      </p:sp>
      <p:sp>
        <p:nvSpPr>
          <p:cNvPr id="16386" name="Tijdelijke aanduiding voor inhoud 2"/>
          <p:cNvSpPr>
            <a:spLocks noGrp="1"/>
          </p:cNvSpPr>
          <p:nvPr>
            <p:ph idx="1"/>
          </p:nvPr>
        </p:nvSpPr>
        <p:spPr>
          <a:xfrm>
            <a:off x="589414" y="1288136"/>
            <a:ext cx="8315099" cy="3817259"/>
          </a:xfrm>
        </p:spPr>
        <p:txBody>
          <a:bodyPr/>
          <a:lstStyle/>
          <a:p>
            <a:pPr marL="271463" indent="-271463">
              <a:lnSpc>
                <a:spcPct val="100000"/>
              </a:lnSpc>
              <a:spcAft>
                <a:spcPts val="600"/>
              </a:spcAft>
              <a:buClr>
                <a:srgbClr val="D15A3E"/>
              </a:buClr>
              <a:buFont typeface="Wingdings" panose="05000000000000000000" pitchFamily="2" charset="2"/>
              <a:buChar char="§"/>
            </a:pPr>
            <a:r>
              <a:rPr lang="nl-NL" sz="2400" b="1" dirty="0">
                <a:latin typeface="Lato" panose="020F0502020204030203" pitchFamily="34" charset="0"/>
              </a:rPr>
              <a:t>Een beroepsgerichte, </a:t>
            </a:r>
            <a:r>
              <a:rPr lang="nl-NL" sz="2400" b="1" dirty="0">
                <a:solidFill>
                  <a:srgbClr val="CC3300"/>
                </a:solidFill>
                <a:latin typeface="Lato" panose="020F0502020204030203" pitchFamily="34" charset="0"/>
              </a:rPr>
              <a:t>individuele begeleiding</a:t>
            </a:r>
            <a:endParaRPr lang="nl-NL" sz="2400" b="1" dirty="0">
              <a:latin typeface="Lato" panose="020F0502020204030203" pitchFamily="34" charset="0"/>
            </a:endParaRPr>
          </a:p>
          <a:p>
            <a:pPr marL="271463" indent="-271463">
              <a:lnSpc>
                <a:spcPct val="100000"/>
              </a:lnSpc>
              <a:spcAft>
                <a:spcPts val="600"/>
              </a:spcAft>
              <a:buClr>
                <a:srgbClr val="D15A3E"/>
              </a:buClr>
              <a:buFont typeface="Wingdings" panose="05000000000000000000" pitchFamily="2" charset="2"/>
              <a:buChar char="§"/>
            </a:pPr>
            <a:r>
              <a:rPr lang="nl-NL" sz="2400" b="1" dirty="0">
                <a:latin typeface="Lato" panose="020F0502020204030203" pitchFamily="34" charset="0"/>
              </a:rPr>
              <a:t>Een systematische aanpak wordt geleerd van de </a:t>
            </a:r>
            <a:r>
              <a:rPr lang="nl-NL" sz="2400" b="1" dirty="0">
                <a:solidFill>
                  <a:srgbClr val="CC3300"/>
                </a:solidFill>
                <a:latin typeface="Lato" panose="020F0502020204030203" pitchFamily="34" charset="0"/>
              </a:rPr>
              <a:t>concrete vraagstukken </a:t>
            </a:r>
            <a:r>
              <a:rPr lang="nl-NL" sz="2400" b="1" dirty="0">
                <a:latin typeface="Lato" panose="020F0502020204030203" pitchFamily="34" charset="0"/>
              </a:rPr>
              <a:t>die betrokkene in zijn </a:t>
            </a:r>
            <a:r>
              <a:rPr lang="nl-NL" sz="2400" b="1" dirty="0">
                <a:solidFill>
                  <a:srgbClr val="CC3300"/>
                </a:solidFill>
                <a:latin typeface="Lato" panose="020F0502020204030203" pitchFamily="34" charset="0"/>
              </a:rPr>
              <a:t>werksituatie</a:t>
            </a:r>
            <a:r>
              <a:rPr lang="nl-NL" sz="2400" b="1" dirty="0">
                <a:latin typeface="Lato" panose="020F0502020204030203" pitchFamily="34" charset="0"/>
              </a:rPr>
              <a:t> heeft</a:t>
            </a:r>
          </a:p>
          <a:p>
            <a:pPr marL="271463" indent="-271463">
              <a:buClr>
                <a:srgbClr val="D15A3E"/>
              </a:buClr>
              <a:buFont typeface="Wingdings" panose="05000000000000000000" pitchFamily="2" charset="2"/>
              <a:buChar char="§"/>
            </a:pPr>
            <a:r>
              <a:rPr lang="nl-NL" sz="2400" b="1" dirty="0">
                <a:latin typeface="Lato" panose="020F0502020204030203" pitchFamily="34" charset="0"/>
              </a:rPr>
              <a:t>Begeleid door een </a:t>
            </a:r>
            <a:r>
              <a:rPr lang="nl-NL" sz="2400" b="1" dirty="0">
                <a:solidFill>
                  <a:srgbClr val="CC3300"/>
                </a:solidFill>
                <a:latin typeface="Lato" panose="020F0502020204030203" pitchFamily="34" charset="0"/>
              </a:rPr>
              <a:t>supervisor</a:t>
            </a:r>
            <a:r>
              <a:rPr lang="nl-NL" sz="2400" b="1" dirty="0">
                <a:latin typeface="Lato" panose="020F0502020204030203" pitchFamily="34" charset="0"/>
              </a:rPr>
              <a:t>, iemand die in een andere verhouding staat tot degenen die wordt begeleid omdat hij/zij </a:t>
            </a:r>
            <a:r>
              <a:rPr lang="nl-NL" sz="2400" b="1" dirty="0">
                <a:solidFill>
                  <a:srgbClr val="CC3300"/>
                </a:solidFill>
                <a:latin typeface="Lato" panose="020F0502020204030203" pitchFamily="34" charset="0"/>
              </a:rPr>
              <a:t>meer weet over de inhoud </a:t>
            </a:r>
            <a:r>
              <a:rPr lang="nl-NL" sz="2400" b="1" dirty="0">
                <a:latin typeface="Lato" panose="020F0502020204030203" pitchFamily="34" charset="0"/>
              </a:rPr>
              <a:t>van het vraagstuk of omdat hij/zij een </a:t>
            </a:r>
            <a:r>
              <a:rPr lang="nl-NL" sz="2400" b="1" dirty="0">
                <a:solidFill>
                  <a:srgbClr val="CC3300"/>
                </a:solidFill>
                <a:latin typeface="Lato" panose="020F0502020204030203" pitchFamily="34" charset="0"/>
              </a:rPr>
              <a:t>andere hiërarchische positie</a:t>
            </a:r>
            <a:r>
              <a:rPr lang="nl-NL" sz="2400" b="1" dirty="0">
                <a:latin typeface="Lato" panose="020F0502020204030203" pitchFamily="34" charset="0"/>
              </a:rPr>
              <a:t> inneemt</a:t>
            </a:r>
          </a:p>
        </p:txBody>
      </p:sp>
      <p:pic>
        <p:nvPicPr>
          <p:cNvPr id="4" name="Picture 3" descr="Macintosh HD:Users:miekehendriks:mieke@futuron.net:werkmap:VVM:VVM Huisstijl:VVM-transparant-bi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71" y="304128"/>
            <a:ext cx="911823" cy="41842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371701" y="5839930"/>
            <a:ext cx="2269019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buClr>
                <a:srgbClr val="D15A3E"/>
              </a:buClr>
              <a:buSzPct val="100000"/>
            </a:pPr>
            <a:r>
              <a:rPr lang="nl-NL" sz="1400" dirty="0">
                <a:solidFill>
                  <a:srgbClr val="D15A3E"/>
                </a:solidFill>
                <a:latin typeface="Aleo" panose="020F0502020204030203" pitchFamily="34" charset="0"/>
              </a:rPr>
              <a:t>11 </a:t>
            </a:r>
            <a:r>
              <a:rPr lang="nl-NL" sz="1400" dirty="0">
                <a:solidFill>
                  <a:srgbClr val="CC3300"/>
                </a:solidFill>
                <a:latin typeface="Aleo" panose="020F0502020204030203" pitchFamily="34" charset="0"/>
              </a:rPr>
              <a:t>november</a:t>
            </a:r>
            <a:r>
              <a:rPr lang="nl-NL" sz="1400" dirty="0">
                <a:solidFill>
                  <a:srgbClr val="D15A3E"/>
                </a:solidFill>
                <a:latin typeface="Aleo" panose="020F0502020204030203" pitchFamily="34" charset="0"/>
              </a:rPr>
              <a:t> 2016 te Bunnik</a:t>
            </a:r>
          </a:p>
        </p:txBody>
      </p:sp>
    </p:spTree>
    <p:extLst>
      <p:ext uri="{BB962C8B-B14F-4D97-AF65-F5344CB8AC3E}">
        <p14:creationId xmlns:p14="http://schemas.microsoft.com/office/powerpoint/2010/main" val="2403486048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>
          <a:xfrm>
            <a:off x="1475268" y="91646"/>
            <a:ext cx="7156173" cy="637688"/>
          </a:xfrm>
        </p:spPr>
        <p:txBody>
          <a:bodyPr/>
          <a:lstStyle/>
          <a:p>
            <a:pPr>
              <a:tabLst>
                <a:tab pos="201811" algn="l"/>
              </a:tabLst>
            </a:pPr>
            <a:r>
              <a:rPr lang="nl-NL" sz="3000" dirty="0">
                <a:latin typeface="Aleo" panose="020F0502020204030203" pitchFamily="34" charset="0"/>
              </a:rPr>
              <a:t>Waarom organiseert de VVM intervisie</a:t>
            </a:r>
          </a:p>
        </p:txBody>
      </p:sp>
      <p:sp>
        <p:nvSpPr>
          <p:cNvPr id="16386" name="Tijdelijke aanduiding voor inhoud 2"/>
          <p:cNvSpPr>
            <a:spLocks noGrp="1"/>
          </p:cNvSpPr>
          <p:nvPr>
            <p:ph idx="1"/>
          </p:nvPr>
        </p:nvSpPr>
        <p:spPr>
          <a:xfrm>
            <a:off x="913280" y="1285355"/>
            <a:ext cx="7573616" cy="3852700"/>
          </a:xfrm>
        </p:spPr>
        <p:txBody>
          <a:bodyPr/>
          <a:lstStyle/>
          <a:p>
            <a:pPr marL="271463" indent="-271463"/>
            <a:r>
              <a:rPr lang="en-US" sz="2400" b="1" dirty="0" err="1">
                <a:latin typeface="Lato" panose="020F0502020204030203" pitchFamily="34" charset="0"/>
              </a:rPr>
              <a:t>I</a:t>
            </a:r>
            <a:r>
              <a:rPr lang="nl-NL" sz="2350" b="1" dirty="0" err="1">
                <a:latin typeface="Lato" panose="020F0502020204030203" pitchFamily="34" charset="0"/>
              </a:rPr>
              <a:t>ntervisie</a:t>
            </a:r>
            <a:r>
              <a:rPr lang="nl-NL" sz="2350" b="1" dirty="0">
                <a:latin typeface="Lato" panose="020F0502020204030203" pitchFamily="34" charset="0"/>
              </a:rPr>
              <a:t> is gelijkwaardig</a:t>
            </a:r>
          </a:p>
          <a:p>
            <a:pPr marL="271463" indent="-271463"/>
            <a:endParaRPr lang="nl-NL" sz="2350" b="1" dirty="0">
              <a:latin typeface="Lato" panose="020F0502020204030203" pitchFamily="34" charset="0"/>
            </a:endParaRPr>
          </a:p>
          <a:p>
            <a:pPr marL="271463" indent="-271463"/>
            <a:r>
              <a:rPr lang="nl-NL" sz="2350" b="1" dirty="0">
                <a:latin typeface="Lato" panose="020F0502020204030203" pitchFamily="34" charset="0"/>
              </a:rPr>
              <a:t>Bevordert de persoonlijke kwaliteit van de                      mindfulnesstrainer</a:t>
            </a:r>
          </a:p>
          <a:p>
            <a:pPr marL="271463" indent="-271463"/>
            <a:endParaRPr lang="nl-NL" sz="2350" b="1" dirty="0">
              <a:latin typeface="Lato" panose="020F0502020204030203" pitchFamily="34" charset="0"/>
            </a:endParaRPr>
          </a:p>
          <a:p>
            <a:pPr marL="271463" indent="-271463"/>
            <a:r>
              <a:rPr lang="nl-NL" sz="2350" b="1" dirty="0">
                <a:latin typeface="Lato" panose="020F0502020204030203" pitchFamily="34" charset="0"/>
              </a:rPr>
              <a:t>Bevordert de netwerken binnen de vereniging</a:t>
            </a:r>
          </a:p>
          <a:p>
            <a:pPr marL="271463" indent="-271463"/>
            <a:endParaRPr lang="nl-NL" sz="2350" b="1" dirty="0">
              <a:latin typeface="Lato" panose="020F0502020204030203" pitchFamily="34" charset="0"/>
            </a:endParaRPr>
          </a:p>
          <a:p>
            <a:pPr marL="271463" indent="-271463"/>
            <a:r>
              <a:rPr lang="nl-NL" sz="2350" b="1" dirty="0">
                <a:latin typeface="Lato" panose="020F0502020204030203" pitchFamily="34" charset="0"/>
              </a:rPr>
              <a:t>Bevordert de regionale onderlinge contacten tussen mindfulnesstrainers</a:t>
            </a:r>
          </a:p>
          <a:p>
            <a:endParaRPr lang="en-US" sz="2400" b="1" dirty="0">
              <a:latin typeface="Lato" panose="020F0502020204030203" pitchFamily="34" charset="0"/>
            </a:endParaRPr>
          </a:p>
          <a:p>
            <a:pPr>
              <a:buClr>
                <a:srgbClr val="D15A3E"/>
              </a:buClr>
            </a:pPr>
            <a:endParaRPr lang="nl-NL" sz="1013" b="1" dirty="0">
              <a:latin typeface="Lato" panose="020F0502020204030203" pitchFamily="34" charset="0"/>
            </a:endParaRPr>
          </a:p>
        </p:txBody>
      </p:sp>
      <p:pic>
        <p:nvPicPr>
          <p:cNvPr id="4" name="Picture 3" descr="Macintosh HD:Users:miekehendriks:mieke@futuron.net:werkmap:VVM:VVM Huisstijl:VVM-transparant-bi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20" y="296101"/>
            <a:ext cx="911823" cy="41842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340759" y="5852813"/>
            <a:ext cx="2269019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buClr>
                <a:srgbClr val="D15A3E"/>
              </a:buClr>
              <a:buSzPct val="100000"/>
            </a:pPr>
            <a:r>
              <a:rPr lang="nl-NL" sz="1400" dirty="0">
                <a:solidFill>
                  <a:srgbClr val="D15A3E"/>
                </a:solidFill>
                <a:latin typeface="Aleo" panose="020F0502020204030203" pitchFamily="34" charset="0"/>
              </a:rPr>
              <a:t>11 </a:t>
            </a:r>
            <a:r>
              <a:rPr lang="nl-NL" sz="1400" dirty="0">
                <a:solidFill>
                  <a:srgbClr val="CC3300"/>
                </a:solidFill>
                <a:latin typeface="Aleo" panose="020F0502020204030203" pitchFamily="34" charset="0"/>
              </a:rPr>
              <a:t>november</a:t>
            </a:r>
            <a:r>
              <a:rPr lang="nl-NL" sz="1400" dirty="0">
                <a:solidFill>
                  <a:srgbClr val="D15A3E"/>
                </a:solidFill>
                <a:latin typeface="Aleo" panose="020F0502020204030203" pitchFamily="34" charset="0"/>
              </a:rPr>
              <a:t> 2016 te Bunnik</a:t>
            </a:r>
          </a:p>
        </p:txBody>
      </p:sp>
    </p:spTree>
    <p:extLst>
      <p:ext uri="{BB962C8B-B14F-4D97-AF65-F5344CB8AC3E}">
        <p14:creationId xmlns:p14="http://schemas.microsoft.com/office/powerpoint/2010/main" val="108070813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>
          <a:xfrm>
            <a:off x="2465988" y="234646"/>
            <a:ext cx="4233795" cy="494411"/>
          </a:xfrm>
        </p:spPr>
        <p:txBody>
          <a:bodyPr/>
          <a:lstStyle/>
          <a:p>
            <a:pPr>
              <a:tabLst>
                <a:tab pos="201811" algn="l"/>
              </a:tabLst>
            </a:pPr>
            <a:r>
              <a:rPr lang="nl-NL" sz="3200" dirty="0">
                <a:latin typeface="Aleo" panose="020F0502020204030203" pitchFamily="34" charset="0"/>
              </a:rPr>
              <a:t>Niveaus van leren*</a:t>
            </a:r>
          </a:p>
        </p:txBody>
      </p:sp>
      <p:sp>
        <p:nvSpPr>
          <p:cNvPr id="22531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258806" y="1113089"/>
            <a:ext cx="8752113" cy="4163929"/>
          </a:xfrm>
        </p:spPr>
        <p:txBody>
          <a:bodyPr>
            <a:noAutofit/>
          </a:bodyPr>
          <a:lstStyle/>
          <a:p>
            <a:pPr marL="457200" indent="-457200">
              <a:lnSpc>
                <a:spcPct val="70000"/>
              </a:lnSpc>
              <a:buFont typeface="+mj-lt"/>
              <a:buAutoNum type="arabicPeriod"/>
              <a:tabLst>
                <a:tab pos="5116513" algn="l"/>
              </a:tabLst>
            </a:pPr>
            <a:r>
              <a:rPr lang="nl-NL" sz="2400" b="1" dirty="0">
                <a:solidFill>
                  <a:srgbClr val="7030A0"/>
                </a:solidFill>
                <a:latin typeface="Lato" panose="020F0502020204030203" pitchFamily="34" charset="0"/>
              </a:rPr>
              <a:t>Hoe kijk ik? Waar ben ik?	</a:t>
            </a:r>
            <a:r>
              <a:rPr lang="nl-NL" sz="2400" dirty="0">
                <a:latin typeface="Lato" panose="020F0502020204030203"/>
              </a:rPr>
              <a:t>Omgeving</a:t>
            </a:r>
          </a:p>
          <a:p>
            <a:pPr marL="0" indent="0">
              <a:lnSpc>
                <a:spcPct val="70000"/>
              </a:lnSpc>
              <a:buNone/>
              <a:tabLst>
                <a:tab pos="5116513" algn="l"/>
              </a:tabLst>
            </a:pPr>
            <a:endParaRPr lang="nl-NL" sz="2400" b="1" dirty="0">
              <a:solidFill>
                <a:srgbClr val="7030A0"/>
              </a:solidFill>
              <a:latin typeface="Lato" panose="020F0502020204030203" pitchFamily="34" charset="0"/>
            </a:endParaRPr>
          </a:p>
          <a:p>
            <a:pPr marL="457200" indent="-457200">
              <a:lnSpc>
                <a:spcPct val="70000"/>
              </a:lnSpc>
              <a:buFont typeface="+mj-lt"/>
              <a:buAutoNum type="arabicPeriod" startAt="2"/>
              <a:tabLst>
                <a:tab pos="5116513" algn="l"/>
              </a:tabLst>
            </a:pPr>
            <a:r>
              <a:rPr lang="nl-NL" sz="2400" b="1" dirty="0">
                <a:solidFill>
                  <a:srgbClr val="7030A0"/>
                </a:solidFill>
                <a:latin typeface="Lato" panose="020F0502020204030203" pitchFamily="34" charset="0"/>
              </a:rPr>
              <a:t>Wat doe ik?</a:t>
            </a:r>
            <a:r>
              <a:rPr lang="nl-NL" sz="2400" dirty="0">
                <a:latin typeface="Lato" panose="020F0502020204030203"/>
              </a:rPr>
              <a:t> 	Gedrag</a:t>
            </a:r>
            <a:endParaRPr lang="nl-NL" sz="2400" b="1" dirty="0">
              <a:solidFill>
                <a:srgbClr val="7030A0"/>
              </a:solidFill>
              <a:latin typeface="Lato" panose="020F0502020204030203" pitchFamily="34" charset="0"/>
            </a:endParaRPr>
          </a:p>
          <a:p>
            <a:pPr marL="457200" indent="-457200">
              <a:lnSpc>
                <a:spcPct val="70000"/>
              </a:lnSpc>
              <a:buFont typeface="+mj-lt"/>
              <a:buAutoNum type="arabicPeriod"/>
              <a:tabLst>
                <a:tab pos="5116513" algn="l"/>
              </a:tabLst>
            </a:pPr>
            <a:endParaRPr lang="nl-NL" sz="2400" b="1" dirty="0">
              <a:solidFill>
                <a:srgbClr val="7030A0"/>
              </a:solidFill>
              <a:latin typeface="Lato" panose="020F0502020204030203" pitchFamily="34" charset="0"/>
            </a:endParaRPr>
          </a:p>
          <a:p>
            <a:pPr marL="457200" indent="-457200">
              <a:lnSpc>
                <a:spcPct val="70000"/>
              </a:lnSpc>
              <a:buFont typeface="+mj-lt"/>
              <a:buAutoNum type="arabicPeriod" startAt="3"/>
              <a:tabLst>
                <a:tab pos="5116513" algn="l"/>
              </a:tabLst>
            </a:pPr>
            <a:r>
              <a:rPr lang="nl-NL" sz="2400" b="1" dirty="0">
                <a:solidFill>
                  <a:srgbClr val="7030A0"/>
                </a:solidFill>
                <a:latin typeface="Lato" panose="020F0502020204030203" pitchFamily="34" charset="0"/>
              </a:rPr>
              <a:t>Wat kan ik?	</a:t>
            </a:r>
            <a:r>
              <a:rPr lang="nl-NL" sz="2400" dirty="0">
                <a:latin typeface="Lato" panose="020F0502020204030203"/>
              </a:rPr>
              <a:t>Vermogen</a:t>
            </a:r>
          </a:p>
          <a:p>
            <a:pPr marL="0" indent="0">
              <a:lnSpc>
                <a:spcPct val="70000"/>
              </a:lnSpc>
              <a:buNone/>
              <a:tabLst>
                <a:tab pos="5116513" algn="l"/>
              </a:tabLst>
            </a:pPr>
            <a:endParaRPr lang="nl-NL" sz="2400" b="1" dirty="0">
              <a:solidFill>
                <a:srgbClr val="7030A0"/>
              </a:solidFill>
              <a:latin typeface="Lato" panose="020F0502020204030203" pitchFamily="34" charset="0"/>
            </a:endParaRPr>
          </a:p>
          <a:p>
            <a:pPr marL="457200" indent="-457200">
              <a:lnSpc>
                <a:spcPct val="70000"/>
              </a:lnSpc>
              <a:buFont typeface="+mj-lt"/>
              <a:buAutoNum type="arabicPeriod" startAt="4"/>
              <a:tabLst>
                <a:tab pos="5116513" algn="l"/>
              </a:tabLst>
            </a:pPr>
            <a:r>
              <a:rPr lang="nl-NL" sz="2400" b="1" dirty="0">
                <a:solidFill>
                  <a:srgbClr val="7030A0"/>
                </a:solidFill>
                <a:latin typeface="Lato" panose="020F0502020204030203" pitchFamily="34" charset="0"/>
              </a:rPr>
              <a:t>Waar geloof ik in en wat vind ik? 	</a:t>
            </a:r>
            <a:r>
              <a:rPr lang="nl-NL" sz="2400" dirty="0">
                <a:latin typeface="Lato" panose="020F0502020204030203"/>
              </a:rPr>
              <a:t>Overtuigingskracht</a:t>
            </a:r>
            <a:r>
              <a:rPr lang="nl-NL" sz="2400" b="1" dirty="0">
                <a:solidFill>
                  <a:srgbClr val="7030A0"/>
                </a:solidFill>
                <a:latin typeface="Lato" panose="020F0502020204030203" pitchFamily="34" charset="0"/>
              </a:rPr>
              <a:t>								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eriod" startAt="5"/>
              <a:tabLst>
                <a:tab pos="5116513" algn="l"/>
              </a:tabLst>
            </a:pPr>
            <a:r>
              <a:rPr lang="nl-NL" sz="2400" b="1" dirty="0">
                <a:solidFill>
                  <a:srgbClr val="7030A0"/>
                </a:solidFill>
                <a:latin typeface="Lato" panose="020F0502020204030203" pitchFamily="34" charset="0"/>
              </a:rPr>
              <a:t>Wat leert dit over mezelf?	</a:t>
            </a:r>
            <a:r>
              <a:rPr lang="nl-NL" sz="2400" dirty="0">
                <a:latin typeface="Lato" panose="020F0502020204030203"/>
              </a:rPr>
              <a:t>Identiteit/spiritualiteit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eriod" startAt="5"/>
              <a:tabLst>
                <a:tab pos="5116513" algn="l"/>
              </a:tabLst>
            </a:pPr>
            <a:endParaRPr lang="nl-NL" sz="2400" b="1" dirty="0">
              <a:solidFill>
                <a:srgbClr val="7030A0"/>
              </a:solidFill>
              <a:latin typeface="Lato" panose="020F0502020204030203" pitchFamily="34" charset="0"/>
            </a:endParaRPr>
          </a:p>
          <a:p>
            <a:pPr marL="457200" indent="-457200">
              <a:lnSpc>
                <a:spcPct val="70000"/>
              </a:lnSpc>
              <a:buFont typeface="+mj-lt"/>
              <a:buAutoNum type="arabicPeriod" startAt="5"/>
              <a:tabLst>
                <a:tab pos="5116513" algn="l"/>
              </a:tabLst>
            </a:pPr>
            <a:r>
              <a:rPr lang="nl-NL" sz="2400" b="1" dirty="0">
                <a:solidFill>
                  <a:srgbClr val="7030A0"/>
                </a:solidFill>
                <a:latin typeface="Lato" panose="020F0502020204030203" pitchFamily="34" charset="0"/>
              </a:rPr>
              <a:t>Wat wil ik, waar ben ik op uit?    	</a:t>
            </a:r>
            <a:r>
              <a:rPr lang="nl-NL" sz="2400" dirty="0">
                <a:latin typeface="Lato" panose="020F0502020204030203"/>
              </a:rPr>
              <a:t>Zingeving, doel en missie</a:t>
            </a:r>
          </a:p>
          <a:p>
            <a:pPr marL="457200" indent="-457200">
              <a:buFont typeface="+mj-lt"/>
              <a:buAutoNum type="arabicPeriod" startAt="5"/>
            </a:pPr>
            <a:endParaRPr lang="nl-NL" sz="2400" b="1" dirty="0">
              <a:solidFill>
                <a:srgbClr val="7030A0"/>
              </a:solidFill>
              <a:latin typeface="Lato" panose="020F0502020204030203" pitchFamily="34" charset="0"/>
            </a:endParaRPr>
          </a:p>
          <a:p>
            <a:pPr marL="457200" indent="-457200">
              <a:buFont typeface="+mj-lt"/>
              <a:buAutoNum type="arabicPeriod" startAt="5"/>
            </a:pPr>
            <a:endParaRPr lang="nl-NL" sz="2400" b="1" dirty="0">
              <a:solidFill>
                <a:srgbClr val="7030A0"/>
              </a:solidFill>
              <a:latin typeface="Lato" panose="020F0502020204030203" pitchFamily="34" charset="0"/>
            </a:endParaRPr>
          </a:p>
        </p:txBody>
      </p:sp>
      <p:pic>
        <p:nvPicPr>
          <p:cNvPr id="7" name="Picture 3" descr="Macintosh HD:Users:miekehendriks:mieke@futuron.net:werkmap:VVM:VVM Huisstijl:VVM-transparant-bi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06" y="272907"/>
            <a:ext cx="911823" cy="4184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vak 7"/>
          <p:cNvSpPr txBox="1"/>
          <p:nvPr/>
        </p:nvSpPr>
        <p:spPr>
          <a:xfrm>
            <a:off x="292267" y="5839562"/>
            <a:ext cx="2269019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buClr>
                <a:srgbClr val="D15A3E"/>
              </a:buClr>
              <a:buSzPct val="100000"/>
            </a:pPr>
            <a:r>
              <a:rPr lang="nl-NL" sz="1400" dirty="0">
                <a:solidFill>
                  <a:srgbClr val="D15A3E"/>
                </a:solidFill>
                <a:latin typeface="Aleo" panose="020F0502020204030203" pitchFamily="34" charset="0"/>
              </a:rPr>
              <a:t>11 </a:t>
            </a:r>
            <a:r>
              <a:rPr lang="nl-NL" sz="1400" dirty="0">
                <a:solidFill>
                  <a:srgbClr val="CC3300"/>
                </a:solidFill>
                <a:latin typeface="Aleo" panose="020F0502020204030203" pitchFamily="34" charset="0"/>
              </a:rPr>
              <a:t>november</a:t>
            </a:r>
            <a:r>
              <a:rPr lang="nl-NL" sz="1400" dirty="0">
                <a:solidFill>
                  <a:srgbClr val="D15A3E"/>
                </a:solidFill>
                <a:latin typeface="Aleo" panose="020F0502020204030203" pitchFamily="34" charset="0"/>
              </a:rPr>
              <a:t> 2016 te Bunnik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4920342" y="5756462"/>
            <a:ext cx="3940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Aleo" panose="020F0502020204030203"/>
              </a:rPr>
              <a:t>*Bron: </a:t>
            </a:r>
            <a:r>
              <a:rPr lang="nl-NL" dirty="0" err="1">
                <a:latin typeface="Aleo" panose="020F0502020204030203"/>
              </a:rPr>
              <a:t>Bateson</a:t>
            </a:r>
            <a:r>
              <a:rPr lang="nl-NL" dirty="0">
                <a:latin typeface="Aleo" panose="020F0502020204030203"/>
              </a:rPr>
              <a:t>, 1972, 1984; </a:t>
            </a:r>
            <a:r>
              <a:rPr lang="nl-NL" dirty="0" err="1">
                <a:latin typeface="Aleo" panose="020F0502020204030203"/>
              </a:rPr>
              <a:t>Dilts</a:t>
            </a:r>
            <a:r>
              <a:rPr lang="nl-NL" dirty="0">
                <a:latin typeface="Aleo" panose="020F0502020204030203"/>
              </a:rPr>
              <a:t> 1993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>
          <a:xfrm>
            <a:off x="1843815" y="253827"/>
            <a:ext cx="5460500" cy="482204"/>
          </a:xfrm>
        </p:spPr>
        <p:txBody>
          <a:bodyPr/>
          <a:lstStyle/>
          <a:p>
            <a:pPr>
              <a:tabLst>
                <a:tab pos="201811" algn="l"/>
              </a:tabLst>
            </a:pPr>
            <a:r>
              <a:rPr lang="nl-NL" sz="3200" dirty="0">
                <a:latin typeface="Aleo" panose="020F0502020204030203" pitchFamily="34" charset="0"/>
              </a:rPr>
              <a:t>Drie niveaus van intervisie*</a:t>
            </a: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76070300"/>
              </p:ext>
            </p:extLst>
          </p:nvPr>
        </p:nvGraphicFramePr>
        <p:xfrm>
          <a:off x="428626" y="1255938"/>
          <a:ext cx="8231672" cy="32918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57918">
                  <a:extLst>
                    <a:ext uri="{9D8B030D-6E8A-4147-A177-3AD203B41FA5}">
                      <a16:colId xmlns:a16="http://schemas.microsoft.com/office/drawing/2014/main" xmlns="" val="1621171848"/>
                    </a:ext>
                  </a:extLst>
                </a:gridCol>
                <a:gridCol w="2057918">
                  <a:extLst>
                    <a:ext uri="{9D8B030D-6E8A-4147-A177-3AD203B41FA5}">
                      <a16:colId xmlns:a16="http://schemas.microsoft.com/office/drawing/2014/main" xmlns="" val="3095867210"/>
                    </a:ext>
                  </a:extLst>
                </a:gridCol>
                <a:gridCol w="2057918">
                  <a:extLst>
                    <a:ext uri="{9D8B030D-6E8A-4147-A177-3AD203B41FA5}">
                      <a16:colId xmlns:a16="http://schemas.microsoft.com/office/drawing/2014/main" xmlns="" val="1101787924"/>
                    </a:ext>
                  </a:extLst>
                </a:gridCol>
                <a:gridCol w="2057918">
                  <a:extLst>
                    <a:ext uri="{9D8B030D-6E8A-4147-A177-3AD203B41FA5}">
                      <a16:colId xmlns:a16="http://schemas.microsoft.com/office/drawing/2014/main" xmlns="" val="271137380"/>
                    </a:ext>
                  </a:extLst>
                </a:gridCol>
              </a:tblGrid>
              <a:tr h="631653">
                <a:tc>
                  <a:txBody>
                    <a:bodyPr/>
                    <a:lstStyle/>
                    <a:p>
                      <a:r>
                        <a:rPr lang="nl-NL" sz="2400" dirty="0"/>
                        <a:t>Leerslag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Domein van leren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Categorie van leren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Resultaat van leren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1461621"/>
                  </a:ext>
                </a:extLst>
              </a:tr>
              <a:tr h="631653">
                <a:tc>
                  <a:txBody>
                    <a:bodyPr/>
                    <a:lstStyle/>
                    <a:p>
                      <a:r>
                        <a:rPr lang="nl-NL" sz="2400" dirty="0"/>
                        <a:t>Enkelslag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Regels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Moeten/-mogen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Verbetering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7592049"/>
                  </a:ext>
                </a:extLst>
              </a:tr>
              <a:tr h="631653">
                <a:tc>
                  <a:txBody>
                    <a:bodyPr/>
                    <a:lstStyle/>
                    <a:p>
                      <a:r>
                        <a:rPr lang="nl-NL" sz="2400" dirty="0"/>
                        <a:t>Dubbelslag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Inzichten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Weten/-begrijpen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Vernieuwing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8362023"/>
                  </a:ext>
                </a:extLst>
              </a:tr>
              <a:tr h="631653">
                <a:tc>
                  <a:txBody>
                    <a:bodyPr/>
                    <a:lstStyle/>
                    <a:p>
                      <a:r>
                        <a:rPr lang="nl-NL" sz="2400" dirty="0"/>
                        <a:t>Drieslag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Principes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Durven/-willen</a:t>
                      </a:r>
                      <a:r>
                        <a:rPr lang="nl-NL" sz="2400" baseline="0" dirty="0"/>
                        <a:t> &amp; zijn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Ontwikkeling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6207106"/>
                  </a:ext>
                </a:extLst>
              </a:tr>
            </a:tbl>
          </a:graphicData>
        </a:graphic>
      </p:graphicFrame>
      <p:pic>
        <p:nvPicPr>
          <p:cNvPr id="7" name="Picture 3" descr="Macintosh HD:Users:miekehendriks:mieke@futuron.net:werkmap:VVM:VVM Huisstijl:VVM-transparant-bi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82" y="293257"/>
            <a:ext cx="911823" cy="4184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vak 7"/>
          <p:cNvSpPr txBox="1"/>
          <p:nvPr/>
        </p:nvSpPr>
        <p:spPr>
          <a:xfrm>
            <a:off x="444337" y="5892570"/>
            <a:ext cx="2269019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buClr>
                <a:srgbClr val="D15A3E"/>
              </a:buClr>
              <a:buSzPct val="100000"/>
            </a:pPr>
            <a:r>
              <a:rPr lang="nl-NL" sz="1400" dirty="0">
                <a:solidFill>
                  <a:srgbClr val="D15A3E"/>
                </a:solidFill>
                <a:latin typeface="Aleo" panose="020F0502020204030203" pitchFamily="34" charset="0"/>
              </a:rPr>
              <a:t>11 </a:t>
            </a:r>
            <a:r>
              <a:rPr lang="nl-NL" sz="1400" dirty="0">
                <a:solidFill>
                  <a:srgbClr val="CC3300"/>
                </a:solidFill>
                <a:latin typeface="Aleo" panose="020F0502020204030203" pitchFamily="34" charset="0"/>
              </a:rPr>
              <a:t>november</a:t>
            </a:r>
            <a:r>
              <a:rPr lang="nl-NL" sz="1400" dirty="0">
                <a:solidFill>
                  <a:srgbClr val="D15A3E"/>
                </a:solidFill>
                <a:latin typeface="Aleo" panose="020F0502020204030203" pitchFamily="34" charset="0"/>
              </a:rPr>
              <a:t> 2016 te Bunnik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44337" y="5181600"/>
            <a:ext cx="5825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Aleo" panose="020F0502020204030203"/>
              </a:rPr>
              <a:t>*Collectief leren volgens </a:t>
            </a:r>
            <a:r>
              <a:rPr lang="nl-NL" dirty="0" err="1">
                <a:latin typeface="Aleo" panose="020F0502020204030203"/>
              </a:rPr>
              <a:t>Swieringa</a:t>
            </a:r>
            <a:r>
              <a:rPr lang="nl-NL" dirty="0">
                <a:latin typeface="Aleo" panose="020F0502020204030203"/>
              </a:rPr>
              <a:t> en </a:t>
            </a:r>
            <a:r>
              <a:rPr lang="nl-NL" dirty="0" err="1">
                <a:latin typeface="Aleo" panose="020F0502020204030203"/>
              </a:rPr>
              <a:t>Wierdsma</a:t>
            </a:r>
            <a:r>
              <a:rPr lang="nl-NL" dirty="0">
                <a:latin typeface="Aleo" panose="020F0502020204030203"/>
              </a:rPr>
              <a:t> (1990)</a:t>
            </a:r>
          </a:p>
        </p:txBody>
      </p:sp>
    </p:spTree>
    <p:extLst>
      <p:ext uri="{BB962C8B-B14F-4D97-AF65-F5344CB8AC3E}">
        <p14:creationId xmlns:p14="http://schemas.microsoft.com/office/powerpoint/2010/main" val="731150697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>
          <a:xfrm>
            <a:off x="2169099" y="269120"/>
            <a:ext cx="4819531" cy="482204"/>
          </a:xfrm>
        </p:spPr>
        <p:txBody>
          <a:bodyPr/>
          <a:lstStyle/>
          <a:p>
            <a:r>
              <a:rPr lang="nl-NL" sz="3200" dirty="0">
                <a:latin typeface="Aleo" panose="020F0502020204030203" pitchFamily="34" charset="0"/>
              </a:rPr>
              <a:t>Intervisie over intervisie</a:t>
            </a:r>
          </a:p>
        </p:txBody>
      </p:sp>
      <p:sp>
        <p:nvSpPr>
          <p:cNvPr id="16386" name="Tijdelijke aanduiding voor inhoud 2"/>
          <p:cNvSpPr>
            <a:spLocks noGrp="1"/>
          </p:cNvSpPr>
          <p:nvPr>
            <p:ph idx="1"/>
          </p:nvPr>
        </p:nvSpPr>
        <p:spPr>
          <a:xfrm>
            <a:off x="1091405" y="1289496"/>
            <a:ext cx="6953132" cy="3206051"/>
          </a:xfrm>
        </p:spPr>
        <p:txBody>
          <a:bodyPr/>
          <a:lstStyle/>
          <a:p>
            <a:pPr marL="271463" indent="-271463">
              <a:lnSpc>
                <a:spcPct val="120000"/>
              </a:lnSpc>
            </a:pPr>
            <a:r>
              <a:rPr lang="nl-NL" sz="2400" b="1" dirty="0">
                <a:latin typeface="Lato" panose="020F0502020204030203" pitchFamily="34" charset="0"/>
              </a:rPr>
              <a:t>Nu gaat om jullie</a:t>
            </a:r>
          </a:p>
          <a:p>
            <a:pPr marL="271463" indent="-271463">
              <a:lnSpc>
                <a:spcPct val="120000"/>
              </a:lnSpc>
            </a:pPr>
            <a:r>
              <a:rPr lang="nl-NL" sz="2400" b="1" dirty="0">
                <a:latin typeface="Lato" panose="020F0502020204030203" pitchFamily="34" charset="0"/>
              </a:rPr>
              <a:t>Wat vind je van intervisie?</a:t>
            </a:r>
          </a:p>
          <a:p>
            <a:pPr marL="271463" indent="-271463">
              <a:lnSpc>
                <a:spcPct val="120000"/>
              </a:lnSpc>
            </a:pPr>
            <a:r>
              <a:rPr lang="nl-NL" sz="2400" b="1" dirty="0">
                <a:latin typeface="Lato" panose="020F0502020204030203" pitchFamily="34" charset="0"/>
              </a:rPr>
              <a:t>Hoe dient dit georganiseerd te worden?</a:t>
            </a:r>
          </a:p>
          <a:p>
            <a:pPr marL="271463" indent="-271463"/>
            <a:r>
              <a:rPr lang="nl-NL" sz="2400" b="1" dirty="0">
                <a:latin typeface="Lato" panose="020F0502020204030203" pitchFamily="34" charset="0"/>
              </a:rPr>
              <a:t>Welke faciliteiten dient de VVM te verzorgen?</a:t>
            </a:r>
          </a:p>
          <a:p>
            <a:pPr marL="271463" indent="-271463"/>
            <a:endParaRPr lang="nl-NL" sz="2400" b="1" dirty="0">
              <a:latin typeface="Lato" panose="020F0502020204030203" pitchFamily="34" charset="0"/>
            </a:endParaRPr>
          </a:p>
          <a:p>
            <a:pPr marL="271463" indent="-271463"/>
            <a:r>
              <a:rPr lang="nl-NL" sz="2400" b="1" dirty="0">
                <a:latin typeface="Lato" panose="020F0502020204030203" pitchFamily="34" charset="0"/>
              </a:rPr>
              <a:t>Dat doen we met stellingen en vragen</a:t>
            </a:r>
          </a:p>
          <a:p>
            <a:pPr>
              <a:buClr>
                <a:srgbClr val="D15A3E"/>
              </a:buClr>
            </a:pPr>
            <a:endParaRPr lang="nl-NL" sz="1013" b="1" dirty="0">
              <a:latin typeface="Lato" panose="020F0502020204030203" pitchFamily="34" charset="0"/>
            </a:endParaRPr>
          </a:p>
        </p:txBody>
      </p:sp>
      <p:pic>
        <p:nvPicPr>
          <p:cNvPr id="4" name="Picture 3" descr="Macintosh HD:Users:miekehendriks:mieke@futuron.net:werkmap:VVM:VVM Huisstijl:VVM-transparant-bi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30" y="312664"/>
            <a:ext cx="911823" cy="41842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378076" y="5799804"/>
            <a:ext cx="2269019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buClr>
                <a:srgbClr val="D15A3E"/>
              </a:buClr>
              <a:buSzPct val="100000"/>
            </a:pPr>
            <a:r>
              <a:rPr lang="nl-NL" sz="1400" dirty="0">
                <a:solidFill>
                  <a:srgbClr val="D15A3E"/>
                </a:solidFill>
                <a:latin typeface="Aleo" panose="020F0502020204030203" pitchFamily="34" charset="0"/>
              </a:rPr>
              <a:t>11 </a:t>
            </a:r>
            <a:r>
              <a:rPr lang="nl-NL" sz="1400" dirty="0">
                <a:solidFill>
                  <a:srgbClr val="CC3300"/>
                </a:solidFill>
                <a:latin typeface="Aleo" panose="020F0502020204030203" pitchFamily="34" charset="0"/>
              </a:rPr>
              <a:t>november</a:t>
            </a:r>
            <a:r>
              <a:rPr lang="nl-NL" sz="1400" dirty="0">
                <a:solidFill>
                  <a:srgbClr val="D15A3E"/>
                </a:solidFill>
                <a:latin typeface="Aleo" panose="020F0502020204030203" pitchFamily="34" charset="0"/>
              </a:rPr>
              <a:t> 2016 te Bunnik</a:t>
            </a:r>
          </a:p>
        </p:txBody>
      </p:sp>
    </p:spTree>
    <p:extLst>
      <p:ext uri="{BB962C8B-B14F-4D97-AF65-F5344CB8AC3E}">
        <p14:creationId xmlns:p14="http://schemas.microsoft.com/office/powerpoint/2010/main" val="349504690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pt0000021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5E7D1BE-6B80-4F23-84CC-448CFC687A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Diamantraster-presentatie (breedbeeld)</Template>
  <TotalTime>0</TotalTime>
  <Words>572</Words>
  <Application>Microsoft Office PowerPoint</Application>
  <PresentationFormat>Diavoorstelling (4:3)</PresentationFormat>
  <Paragraphs>111</Paragraphs>
  <Slides>14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Aleo</vt:lpstr>
      <vt:lpstr>Arial</vt:lpstr>
      <vt:lpstr>Lato</vt:lpstr>
      <vt:lpstr>Wingdings</vt:lpstr>
      <vt:lpstr>Ppt0000021</vt:lpstr>
      <vt:lpstr>Professionalisering en intervisie</vt:lpstr>
      <vt:lpstr>PowerPoint-presentatie</vt:lpstr>
      <vt:lpstr>PowerPoint-presentatie</vt:lpstr>
      <vt:lpstr>Intervisie (omschrijving)</vt:lpstr>
      <vt:lpstr>Supervisie (omschrijving)</vt:lpstr>
      <vt:lpstr>Waarom organiseert de VVM intervisie</vt:lpstr>
      <vt:lpstr>Niveaus van leren*</vt:lpstr>
      <vt:lpstr>Drie niveaus van intervisie*</vt:lpstr>
      <vt:lpstr>Intervisie over intervisie</vt:lpstr>
      <vt:lpstr>Stellingen/Vragen</vt:lpstr>
      <vt:lpstr>Vervolg stellingen/vragen</vt:lpstr>
      <vt:lpstr>Groepen formeren</vt:lpstr>
      <vt:lpstr>Opdracht</vt:lpstr>
      <vt:lpstr>Dank voor  jullie dialogen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2015-12-07T09:06:26Z</dcterms:created>
  <dcterms:modified xsi:type="dcterms:W3CDTF">2016-11-10T15:50:52Z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