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6"/>
  </p:notesMasterIdLst>
  <p:handoutMasterIdLst>
    <p:handoutMasterId r:id="rId67"/>
  </p:handoutMasterIdLst>
  <p:sldIdLst>
    <p:sldId id="256" r:id="rId2"/>
    <p:sldId id="289" r:id="rId3"/>
    <p:sldId id="263" r:id="rId4"/>
    <p:sldId id="259" r:id="rId5"/>
    <p:sldId id="285" r:id="rId6"/>
    <p:sldId id="266" r:id="rId7"/>
    <p:sldId id="284" r:id="rId8"/>
    <p:sldId id="269" r:id="rId9"/>
    <p:sldId id="283" r:id="rId10"/>
    <p:sldId id="311" r:id="rId11"/>
    <p:sldId id="282" r:id="rId12"/>
    <p:sldId id="257" r:id="rId13"/>
    <p:sldId id="272" r:id="rId14"/>
    <p:sldId id="260" r:id="rId15"/>
    <p:sldId id="281" r:id="rId16"/>
    <p:sldId id="336" r:id="rId17"/>
    <p:sldId id="337" r:id="rId18"/>
    <p:sldId id="329" r:id="rId19"/>
    <p:sldId id="273" r:id="rId20"/>
    <p:sldId id="309" r:id="rId21"/>
    <p:sldId id="321" r:id="rId22"/>
    <p:sldId id="322" r:id="rId23"/>
    <p:sldId id="265" r:id="rId24"/>
    <p:sldId id="274" r:id="rId25"/>
    <p:sldId id="277" r:id="rId26"/>
    <p:sldId id="278" r:id="rId27"/>
    <p:sldId id="261" r:id="rId28"/>
    <p:sldId id="279" r:id="rId29"/>
    <p:sldId id="330" r:id="rId30"/>
    <p:sldId id="340" r:id="rId31"/>
    <p:sldId id="339" r:id="rId32"/>
    <p:sldId id="323" r:id="rId33"/>
    <p:sldId id="326" r:id="rId34"/>
    <p:sldId id="264" r:id="rId35"/>
    <p:sldId id="275" r:id="rId36"/>
    <p:sldId id="262" r:id="rId37"/>
    <p:sldId id="268" r:id="rId38"/>
    <p:sldId id="276" r:id="rId39"/>
    <p:sldId id="271" r:id="rId40"/>
    <p:sldId id="307" r:id="rId41"/>
    <p:sldId id="290" r:id="rId42"/>
    <p:sldId id="258" r:id="rId43"/>
    <p:sldId id="312" r:id="rId44"/>
    <p:sldId id="267" r:id="rId45"/>
    <p:sldId id="313" r:id="rId46"/>
    <p:sldId id="306" r:id="rId47"/>
    <p:sldId id="301" r:id="rId48"/>
    <p:sldId id="280" r:id="rId49"/>
    <p:sldId id="332" r:id="rId50"/>
    <p:sldId id="304" r:id="rId51"/>
    <p:sldId id="308" r:id="rId52"/>
    <p:sldId id="334" r:id="rId53"/>
    <p:sldId id="335" r:id="rId54"/>
    <p:sldId id="331" r:id="rId55"/>
    <p:sldId id="305" r:id="rId56"/>
    <p:sldId id="310" r:id="rId57"/>
    <p:sldId id="315" r:id="rId58"/>
    <p:sldId id="319" r:id="rId59"/>
    <p:sldId id="327" r:id="rId60"/>
    <p:sldId id="316" r:id="rId61"/>
    <p:sldId id="338" r:id="rId62"/>
    <p:sldId id="314" r:id="rId63"/>
    <p:sldId id="333" r:id="rId64"/>
    <p:sldId id="287" r:id="rId65"/>
  </p:sldIdLst>
  <p:sldSz cx="13004800" cy="9753600"/>
  <p:notesSz cx="6858000" cy="99472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Helvetica"/>
          <a:ea typeface="Helvetica"/>
          <a:cs typeface="Helvetica"/>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B8BBBD">
              <a:alpha val="30000"/>
            </a:srgbClr>
          </a:solidFill>
        </a:fill>
      </a:tcStyle>
    </a:band2H>
    <a:firstCol>
      <a:tcTxStyle b="off" i="off">
        <a:font>
          <a:latin typeface="Helvetica"/>
          <a:ea typeface="Helvetica"/>
          <a:cs typeface="Helvetica"/>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Helvetica"/>
          <a:ea typeface="Helvetica"/>
          <a:cs typeface="Helvetica"/>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Helvetica"/>
          <a:ea typeface="Helvetica"/>
          <a:cs typeface="Helvetica"/>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560" y="66"/>
      </p:cViewPr>
      <p:guideLst>
        <p:guide orient="horz" pos="3072"/>
        <p:guide pos="4096"/>
      </p:guideLst>
    </p:cSldViewPr>
  </p:slideViewPr>
  <p:notesTextViewPr>
    <p:cViewPr>
      <p:scale>
        <a:sx n="3" d="2"/>
        <a:sy n="3" d="2"/>
      </p:scale>
      <p:origin x="0" y="0"/>
    </p:cViewPr>
  </p:notesTextViewPr>
  <p:sorterViewPr>
    <p:cViewPr varScale="1">
      <p:scale>
        <a:sx n="1" d="1"/>
        <a:sy n="1" d="1"/>
      </p:scale>
      <p:origin x="0" y="-190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ED3D8ACF-2E9C-4708-82CB-7638E1191A8A}" type="datetimeFigureOut">
              <a:rPr lang="nl-NL" smtClean="0"/>
              <a:pPr/>
              <a:t>18-4-2017</a:t>
            </a:fld>
            <a:endParaRPr lang="nl-NL"/>
          </a:p>
        </p:txBody>
      </p:sp>
      <p:sp>
        <p:nvSpPr>
          <p:cNvPr id="4" name="Tijdelijke aanduiding voor voettekst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91A57F0A-E259-40D3-9E95-4D73990C3A07}" type="slidenum">
              <a:rPr lang="nl-NL" smtClean="0"/>
              <a:pPr/>
              <a:t>‹nr.›</a:t>
            </a:fld>
            <a:endParaRPr lang="nl-NL"/>
          </a:p>
        </p:txBody>
      </p:sp>
    </p:spTree>
    <p:extLst>
      <p:ext uri="{BB962C8B-B14F-4D97-AF65-F5344CB8AC3E}">
        <p14:creationId xmlns:p14="http://schemas.microsoft.com/office/powerpoint/2010/main" val="2463444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942975" y="746125"/>
            <a:ext cx="4972050" cy="3730625"/>
          </a:xfrm>
          <a:prstGeom prst="rect">
            <a:avLst/>
          </a:prstGeom>
        </p:spPr>
        <p:txBody>
          <a:bodyPr/>
          <a:lstStyle/>
          <a:p>
            <a:endParaRPr/>
          </a:p>
        </p:txBody>
      </p:sp>
      <p:sp>
        <p:nvSpPr>
          <p:cNvPr id="135" name="Shape 135"/>
          <p:cNvSpPr>
            <a:spLocks noGrp="1"/>
          </p:cNvSpPr>
          <p:nvPr>
            <p:ph type="body" sz="quarter" idx="1"/>
          </p:nvPr>
        </p:nvSpPr>
        <p:spPr>
          <a:xfrm>
            <a:off x="914400" y="4724956"/>
            <a:ext cx="5029200" cy="4476274"/>
          </a:xfrm>
          <a:prstGeom prst="rect">
            <a:avLst/>
          </a:prstGeom>
        </p:spPr>
        <p:txBody>
          <a:bodyPr/>
          <a:lstStyle/>
          <a:p>
            <a:endParaRPr/>
          </a:p>
        </p:txBody>
      </p:sp>
    </p:spTree>
    <p:extLst>
      <p:ext uri="{BB962C8B-B14F-4D97-AF65-F5344CB8AC3E}">
        <p14:creationId xmlns:p14="http://schemas.microsoft.com/office/powerpoint/2010/main" val="215760214"/>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0000" lnSpcReduction="20000"/>
          </a:bodyPr>
          <a:lstStyle/>
          <a:p>
            <a:r>
              <a:rPr lang="nl-NL" sz="2200" dirty="0">
                <a:latin typeface="Lucida Grande"/>
                <a:ea typeface="Lucida Grande"/>
                <a:cs typeface="Lucida Grande"/>
                <a:sym typeface="Lucida Grande"/>
              </a:rPr>
              <a:t>Ik ga met jullie praten over iets wat geen gezicht heeft en geen stem, geen oren om te horen en geen ogen om te zien. Iets wat vele namen heeft. En geen van die namen is de juiste. We gaan praten over bewustzijn. </a:t>
            </a:r>
          </a:p>
          <a:p>
            <a:r>
              <a:rPr lang="nl-NL" sz="2200" dirty="0">
                <a:latin typeface="Lucida Grande"/>
                <a:ea typeface="Lucida Grande"/>
                <a:cs typeface="Lucida Grande"/>
                <a:sym typeface="Lucida Grande"/>
              </a:rPr>
              <a:t>Bewustzijn en gelijk kunnen we ons vragen, wat is het gene wat bewust is. Als we daar naar op zoek gaan kunnen we dat niet vinden. Toch weten we dat het er is. We zijn ons bewust van bewustzijn. </a:t>
            </a:r>
          </a:p>
          <a:p>
            <a:r>
              <a:rPr lang="nl-NL" sz="2200" dirty="0">
                <a:latin typeface="Lucida Grande"/>
                <a:ea typeface="Lucida Grande"/>
                <a:cs typeface="Lucida Grande"/>
                <a:sym typeface="Lucida Grande"/>
              </a:rPr>
              <a:t>In het Engels wordt bewustzijn ook wel </a:t>
            </a:r>
            <a:r>
              <a:rPr lang="nl-NL" sz="2200" dirty="0" err="1">
                <a:latin typeface="Lucida Grande"/>
                <a:ea typeface="Lucida Grande"/>
                <a:cs typeface="Lucida Grande"/>
                <a:sym typeface="Lucida Grande"/>
              </a:rPr>
              <a:t>awareness</a:t>
            </a:r>
            <a:r>
              <a:rPr lang="nl-NL" sz="2200" dirty="0">
                <a:latin typeface="Lucida Grande"/>
                <a:ea typeface="Lucida Grande"/>
                <a:cs typeface="Lucida Grande"/>
                <a:sym typeface="Lucida Grande"/>
              </a:rPr>
              <a:t> en </a:t>
            </a:r>
            <a:r>
              <a:rPr lang="nl-NL" sz="2200" dirty="0" err="1">
                <a:latin typeface="Lucida Grande"/>
                <a:ea typeface="Lucida Grande"/>
                <a:cs typeface="Lucida Grande"/>
                <a:sym typeface="Lucida Grande"/>
              </a:rPr>
              <a:t>consciousness</a:t>
            </a:r>
            <a:r>
              <a:rPr lang="nl-NL" sz="2200" dirty="0">
                <a:latin typeface="Lucida Grande"/>
                <a:ea typeface="Lucida Grande"/>
                <a:cs typeface="Lucida Grande"/>
                <a:sym typeface="Lucida Grande"/>
              </a:rPr>
              <a:t> genoemd. </a:t>
            </a:r>
            <a:r>
              <a:rPr lang="nl-NL" sz="2200" dirty="0" err="1">
                <a:latin typeface="Lucida Grande"/>
                <a:ea typeface="Lucida Grande"/>
                <a:cs typeface="Lucida Grande"/>
                <a:sym typeface="Lucida Grande"/>
              </a:rPr>
              <a:t>Awareness</a:t>
            </a:r>
            <a:r>
              <a:rPr lang="nl-NL" sz="2200" dirty="0">
                <a:latin typeface="Lucida Grande"/>
                <a:ea typeface="Lucida Grande"/>
                <a:cs typeface="Lucida Grande"/>
                <a:sym typeface="Lucida Grande"/>
              </a:rPr>
              <a:t> heeft mijn voorkeur. </a:t>
            </a:r>
            <a:r>
              <a:rPr lang="nl-NL" sz="2200" dirty="0" err="1">
                <a:latin typeface="Lucida Grande"/>
                <a:ea typeface="Lucida Grande"/>
                <a:cs typeface="Lucida Grande"/>
                <a:sym typeface="Lucida Grande"/>
              </a:rPr>
              <a:t>Awareness</a:t>
            </a:r>
            <a:r>
              <a:rPr lang="nl-NL" sz="2200" dirty="0">
                <a:latin typeface="Lucida Grande"/>
                <a:ea typeface="Lucida Grande"/>
                <a:cs typeface="Lucida Grande"/>
                <a:sym typeface="Lucida Grande"/>
              </a:rPr>
              <a:t> heeft meer dan </a:t>
            </a:r>
            <a:r>
              <a:rPr lang="nl-NL" sz="2200" dirty="0" err="1">
                <a:latin typeface="Lucida Grande"/>
                <a:ea typeface="Lucida Grande"/>
                <a:cs typeface="Lucida Grande"/>
                <a:sym typeface="Lucida Grande"/>
              </a:rPr>
              <a:t>consciousness</a:t>
            </a:r>
            <a:r>
              <a:rPr lang="nl-NL" sz="2200" dirty="0">
                <a:latin typeface="Lucida Grande"/>
                <a:ea typeface="Lucida Grande"/>
                <a:cs typeface="Lucida Grande"/>
                <a:sym typeface="Lucida Grande"/>
              </a:rPr>
              <a:t> en ook meer dan bewustzijn een sprankelende kwaliteit. Een sprankelende levendige kwaliteit die, zo is mijn ervaring, verbonden is met datgene wat we hier gaan bespreken.</a:t>
            </a:r>
          </a:p>
          <a:p>
            <a:r>
              <a:rPr lang="nl-NL" sz="2200" dirty="0">
                <a:latin typeface="Lucida Grande"/>
                <a:ea typeface="Lucida Grande"/>
                <a:cs typeface="Lucida Grande"/>
                <a:sym typeface="Lucida Grande"/>
              </a:rPr>
              <a:t>En toch heeft datgene wat we hier gaan bespreken geen duidelijke kenmerken zoals bijvoorbeeld oneindigheid, de grenzen van bewustzijn kunnen we niet vinden, oneindigheid ligt buiten onze ervaring. We hebben geen ervaring van oneindigheid. probeer het maar. Probeer de grenzen van je bewustzijn te ervaren. Dat lukt niet. We kunnen alleen opmerken dat ons bewustzijn onbegrensd is. Het houdt nergens op. Elke ervaring die zich aandient in ons bewustzijn is wel begrensd, zowel in ruimte als tijd. Bewustzijn is dat niet. Bewustzijn is dan ook geen ervaring.</a:t>
            </a:r>
          </a:p>
          <a:p>
            <a:r>
              <a:rPr lang="nl-NL" sz="2200" dirty="0">
                <a:latin typeface="Lucida Grande"/>
                <a:ea typeface="Lucida Grande"/>
                <a:cs typeface="Lucida Grande"/>
                <a:sym typeface="Lucida Grande"/>
              </a:rPr>
              <a:t>Deze korte inleiding maakt wellicht duidelijk dat onze taal te kort schiet om bewustzijn te beschrijven. </a:t>
            </a:r>
          </a:p>
          <a:p>
            <a:r>
              <a:rPr lang="nl-NL" sz="2200" dirty="0">
                <a:latin typeface="Lucida Grande"/>
                <a:ea typeface="Lucida Grande"/>
                <a:cs typeface="Lucida Grande"/>
                <a:sym typeface="Lucida Grande"/>
              </a:rPr>
              <a:t>We gaan het vandaag hebben over iets wat geen gezicht heeft, geen stem heeft, geen vorm en toch zo vertrouwd is dat we er zelfs geen ik tegen zeggen. We zeggen ik tegen onze </a:t>
            </a:r>
            <a:r>
              <a:rPr lang="nl-NL" sz="2200" dirty="0" err="1">
                <a:latin typeface="Lucida Grande"/>
                <a:ea typeface="Lucida Grande"/>
                <a:cs typeface="Lucida Grande"/>
                <a:sym typeface="Lucida Grande"/>
              </a:rPr>
              <a:t>mind</a:t>
            </a:r>
            <a:r>
              <a:rPr lang="nl-NL" sz="2200" dirty="0">
                <a:latin typeface="Lucida Grande"/>
                <a:ea typeface="Lucida Grande"/>
                <a:cs typeface="Lucida Grande"/>
                <a:sym typeface="Lucida Grande"/>
              </a:rPr>
              <a:t> of zo je wilt tegen ons ego, het domein van gedachten en gevoelens. Ik ben wat ik denk, ik ben wat ik voel. (Of nauwkeuriger gezegd, ik is wat ik denkt en wat ik voelt.) Ons ik valt samen met wat we denken en voelen. Gedachten en gevoelens komen en gaan, zijn tijdelijk. Gedachten en gevoelens presenteren zich in ons bewustzijn. Ervaringen, samengesteld uit gedachten, gevoelens en lichamelijke gewaarwordingen, presenteren zich in ons bewustzijn. Aandacht maakt ons bewust van de aanwezigheid van gedachten, gevoellens en lichamelijk gewaarwordingen. Aandacht is zeker ook iets waar we het vandaag over gaan hebben. Aandacht is wat nodig is om bewust te worden. Alles wat aandacht krijgt neemt toe qua aanwezigheid in ons bewustzijn.  Dat is subjectief. Toename in ons bewustzijn gaat niet noodzakelijk samen met een toename in de zogenaamde objectieve wereld. </a:t>
            </a:r>
          </a:p>
          <a:p>
            <a:r>
              <a:rPr lang="nl-NL" sz="2200" dirty="0">
                <a:latin typeface="Lucida Grande"/>
                <a:ea typeface="Lucida Grande"/>
                <a:cs typeface="Lucida Grande"/>
                <a:sym typeface="Lucida Grande"/>
              </a:rPr>
              <a:t>We gaan het vandaag niet hebben over de objectieve werkelijkheid, de wereld van tafels en stoelen, auto’s en fietsen. Natuurlijk is die wereld van belang, ja zeker alleen is die wereld vandaag niet ons onderwerp. We gaan het hebben over de subjectieve werkelijkheid, de wereld van onze ervaring en de wereld van ons bewustzijn. </a:t>
            </a:r>
          </a:p>
          <a:p>
            <a:r>
              <a:rPr lang="nl-NL" sz="2200" dirty="0">
                <a:latin typeface="Lucida Grande"/>
                <a:ea typeface="Lucida Grande"/>
                <a:cs typeface="Lucida Grande"/>
                <a:sym typeface="Lucida Grande"/>
              </a:rPr>
              <a:t> </a:t>
            </a:r>
          </a:p>
          <a:p>
            <a:endParaRPr lang="nl-NL" dirty="0"/>
          </a:p>
        </p:txBody>
      </p:sp>
    </p:spTree>
    <p:extLst>
      <p:ext uri="{BB962C8B-B14F-4D97-AF65-F5344CB8AC3E}">
        <p14:creationId xmlns:p14="http://schemas.microsoft.com/office/powerpoint/2010/main" val="2418661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Voorbeelden: </a:t>
            </a:r>
            <a:r>
              <a:rPr lang="nl-NL" dirty="0" err="1"/>
              <a:t>transforming</a:t>
            </a:r>
            <a:r>
              <a:rPr lang="nl-NL" dirty="0"/>
              <a:t> </a:t>
            </a:r>
            <a:r>
              <a:rPr lang="nl-NL" dirty="0" err="1"/>
              <a:t>pain</a:t>
            </a:r>
            <a:r>
              <a:rPr lang="nl-NL" dirty="0"/>
              <a:t>, </a:t>
            </a:r>
            <a:r>
              <a:rPr lang="nl-NL" dirty="0" err="1"/>
              <a:t>despair</a:t>
            </a:r>
            <a:r>
              <a:rPr lang="nl-NL" dirty="0"/>
              <a:t>, </a:t>
            </a:r>
            <a:r>
              <a:rPr lang="nl-NL" dirty="0" err="1"/>
              <a:t>panic</a:t>
            </a:r>
            <a:r>
              <a:rPr lang="nl-NL" dirty="0"/>
              <a:t>, </a:t>
            </a:r>
            <a:r>
              <a:rPr lang="nl-NL" dirty="0" err="1"/>
              <a:t>you</a:t>
            </a:r>
            <a:r>
              <a:rPr lang="nl-NL" dirty="0"/>
              <a:t> are </a:t>
            </a:r>
            <a:r>
              <a:rPr lang="nl-NL" dirty="0" err="1"/>
              <a:t>not</a:t>
            </a:r>
            <a:r>
              <a:rPr lang="nl-NL" dirty="0"/>
              <a:t> </a:t>
            </a:r>
            <a:r>
              <a:rPr lang="nl-NL" dirty="0" err="1"/>
              <a:t>your</a:t>
            </a:r>
            <a:r>
              <a:rPr lang="nl-NL" dirty="0"/>
              <a:t> </a:t>
            </a:r>
            <a:r>
              <a:rPr lang="nl-NL" dirty="0" err="1"/>
              <a:t>thoughts</a:t>
            </a:r>
            <a:r>
              <a:rPr lang="nl-NL" dirty="0"/>
              <a:t>, </a:t>
            </a:r>
            <a:r>
              <a:rPr lang="nl-NL" dirty="0" err="1"/>
              <a:t>addiction</a:t>
            </a:r>
            <a:r>
              <a:rPr lang="nl-NL" dirty="0"/>
              <a:t> </a:t>
            </a:r>
            <a:r>
              <a:rPr lang="nl-NL" dirty="0" err="1"/>
              <a:t>and</a:t>
            </a:r>
            <a:r>
              <a:rPr lang="nl-NL" dirty="0"/>
              <a:t> ADHD, </a:t>
            </a:r>
            <a:r>
              <a:rPr lang="nl-NL" dirty="0" err="1"/>
              <a:t>observing</a:t>
            </a:r>
            <a:r>
              <a:rPr lang="nl-NL" dirty="0"/>
              <a:t> a change in </a:t>
            </a:r>
            <a:r>
              <a:rPr lang="nl-NL" dirty="0" err="1"/>
              <a:t>mood</a:t>
            </a:r>
            <a:r>
              <a:rPr lang="nl-NL"/>
              <a:t>, </a:t>
            </a:r>
          </a:p>
        </p:txBody>
      </p:sp>
    </p:spTree>
    <p:extLst>
      <p:ext uri="{BB962C8B-B14F-4D97-AF65-F5344CB8AC3E}">
        <p14:creationId xmlns:p14="http://schemas.microsoft.com/office/powerpoint/2010/main" val="332560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en subtitel">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 verticaal">
    <p:spTree>
      <p:nvGrpSpPr>
        <p:cNvPr id="1" name=""/>
        <p:cNvGrpSpPr/>
        <p:nvPr/>
      </p:nvGrpSpPr>
      <p:grpSpPr>
        <a:xfrm>
          <a:off x="0" y="0"/>
          <a:ext cx="0" cy="0"/>
          <a:chOff x="0" y="0"/>
          <a:chExt cx="0" cy="0"/>
        </a:xfrm>
      </p:grpSpPr>
      <p:sp>
        <p:nvSpPr>
          <p:cNvPr id="87" name="Shape 87"/>
          <p:cNvSpPr>
            <a:spLocks noGrp="1"/>
          </p:cNvSpPr>
          <p:nvPr>
            <p:ph type="pic" sz="quarter" idx="13"/>
          </p:nvPr>
        </p:nvSpPr>
        <p:spPr>
          <a:xfrm>
            <a:off x="7124700" y="1968500"/>
            <a:ext cx="4216400" cy="5626100"/>
          </a:xfrm>
          <a:prstGeom prst="rect">
            <a:avLst/>
          </a:prstGeom>
        </p:spPr>
        <p:txBody>
          <a:bodyPr lIns="91439" tIns="45719" rIns="91439" bIns="45719" anchor="t">
            <a:noAutofit/>
          </a:bodyPr>
          <a:lstStyle/>
          <a:p>
            <a:endParaRPr/>
          </a:p>
        </p:txBody>
      </p:sp>
      <p:sp>
        <p:nvSpPr>
          <p:cNvPr id="88" name="Shape 88"/>
          <p:cNvSpPr>
            <a:spLocks noGrp="1"/>
          </p:cNvSpPr>
          <p:nvPr>
            <p:ph type="title"/>
          </p:nvPr>
        </p:nvSpPr>
        <p:spPr>
          <a:xfrm>
            <a:off x="635000" y="1409700"/>
            <a:ext cx="5867400" cy="3302000"/>
          </a:xfrm>
          <a:prstGeom prst="rect">
            <a:avLst/>
          </a:prstGeom>
        </p:spPr>
        <p:txBody>
          <a:bodyPr anchor="b"/>
          <a:lstStyle>
            <a:lvl1pPr>
              <a:defRPr sz="7000"/>
            </a:lvl1pPr>
          </a:lstStyle>
          <a:p>
            <a:r>
              <a:t>Title Text</a:t>
            </a:r>
          </a:p>
        </p:txBody>
      </p:sp>
      <p:sp>
        <p:nvSpPr>
          <p:cNvPr id="89" name="Shape 89"/>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 verticale weerspiegeling">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7124700" y="1968500"/>
            <a:ext cx="4216400" cy="5626100"/>
          </a:xfrm>
          <a:prstGeom prst="rect">
            <a:avLst/>
          </a:prstGeom>
          <a:ln w="25400"/>
          <a:effectLst>
            <a:reflection stA="50000" endPos="40000" dir="5400000" sy="-100000" algn="bl" rotWithShape="0"/>
          </a:effectLst>
        </p:spPr>
        <p:txBody>
          <a:bodyPr lIns="91439" tIns="45719" rIns="91439" bIns="45719" anchor="t">
            <a:noAutofit/>
          </a:bodyPr>
          <a:lstStyle/>
          <a:p>
            <a:endParaRPr/>
          </a:p>
        </p:txBody>
      </p:sp>
      <p:sp>
        <p:nvSpPr>
          <p:cNvPr id="98" name="Shape 98"/>
          <p:cNvSpPr>
            <a:spLocks noGrp="1"/>
          </p:cNvSpPr>
          <p:nvPr>
            <p:ph type="title"/>
          </p:nvPr>
        </p:nvSpPr>
        <p:spPr>
          <a:xfrm>
            <a:off x="635000" y="1409700"/>
            <a:ext cx="5867400" cy="3302000"/>
          </a:xfrm>
          <a:prstGeom prst="rect">
            <a:avLst/>
          </a:prstGeom>
        </p:spPr>
        <p:txBody>
          <a:bodyPr anchor="b"/>
          <a:lstStyle>
            <a:lvl1pPr>
              <a:defRPr sz="7000"/>
            </a:lvl1pPr>
          </a:lstStyle>
          <a:p>
            <a:r>
              <a:t>Title Text</a:t>
            </a:r>
          </a:p>
        </p:txBody>
      </p:sp>
      <p:sp>
        <p:nvSpPr>
          <p:cNvPr id="99" name="Shape 99"/>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psomming en foto">
    <p:spTree>
      <p:nvGrpSpPr>
        <p:cNvPr id="1" name=""/>
        <p:cNvGrpSpPr/>
        <p:nvPr/>
      </p:nvGrpSpPr>
      <p:grpSpPr>
        <a:xfrm>
          <a:off x="0" y="0"/>
          <a:ext cx="0" cy="0"/>
          <a:chOff x="0" y="0"/>
          <a:chExt cx="0" cy="0"/>
        </a:xfrm>
      </p:grpSpPr>
      <p:sp>
        <p:nvSpPr>
          <p:cNvPr id="107" name="Shape 107"/>
          <p:cNvSpPr>
            <a:spLocks noGrp="1"/>
          </p:cNvSpPr>
          <p:nvPr>
            <p:ph type="pic" sz="quarter" idx="13"/>
          </p:nvPr>
        </p:nvSpPr>
        <p:spPr>
          <a:xfrm>
            <a:off x="7175500" y="2882900"/>
            <a:ext cx="4102100" cy="5473700"/>
          </a:xfrm>
          <a:prstGeom prst="rect">
            <a:avLst/>
          </a:prstGeom>
        </p:spPr>
        <p:txBody>
          <a:bodyPr lIns="91439" tIns="45719" rIns="91439" bIns="45719" anchor="t">
            <a:noAutofit/>
          </a:bodyPr>
          <a:lstStyle/>
          <a:p>
            <a:endParaRPr/>
          </a:p>
        </p:txBody>
      </p:sp>
      <p:sp>
        <p:nvSpPr>
          <p:cNvPr id="108" name="Shape 108"/>
          <p:cNvSpPr>
            <a:spLocks noGrp="1"/>
          </p:cNvSpPr>
          <p:nvPr>
            <p:ph type="title"/>
          </p:nvPr>
        </p:nvSpPr>
        <p:spPr>
          <a:prstGeom prst="rect">
            <a:avLst/>
          </a:prstGeom>
        </p:spPr>
        <p:txBody>
          <a:bodyPr/>
          <a:lstStyle/>
          <a:p>
            <a:r>
              <a:t>Title Text</a:t>
            </a:r>
          </a:p>
        </p:txBody>
      </p:sp>
      <p:sp>
        <p:nvSpPr>
          <p:cNvPr id="109" name="Shape 109"/>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en opsomming - links">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r>
              <a:t>Title Text</a:t>
            </a:r>
          </a:p>
        </p:txBody>
      </p:sp>
      <p:sp>
        <p:nvSpPr>
          <p:cNvPr id="118" name="Shape 118"/>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el en opsomming - rechts">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t>Title Text</a:t>
            </a:r>
          </a:p>
        </p:txBody>
      </p:sp>
      <p:sp>
        <p:nvSpPr>
          <p:cNvPr id="127" name="Shape 127"/>
          <p:cNvSpPr>
            <a:spLocks noGrp="1"/>
          </p:cNvSpPr>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opsomming - 2 kolommen">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Title Text</a:t>
            </a:r>
          </a:p>
        </p:txBody>
      </p:sp>
      <p:sp>
        <p:nvSpPr>
          <p:cNvPr id="30" name="Shape 30"/>
          <p:cNvSpPr>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38" name="Shape 3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 boven">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 midden">
    <p:spTree>
      <p:nvGrpSpPr>
        <p:cNvPr id="1" name=""/>
        <p:cNvGrpSpPr/>
        <p:nvPr/>
      </p:nvGrpSpPr>
      <p:grpSpPr>
        <a:xfrm>
          <a:off x="0" y="0"/>
          <a:ext cx="0" cy="0"/>
          <a:chOff x="0" y="0"/>
          <a:chExt cx="0" cy="0"/>
        </a:xfrm>
      </p:grpSpPr>
      <p:sp>
        <p:nvSpPr>
          <p:cNvPr id="61" name="Shape 61"/>
          <p:cNvSpPr>
            <a:spLocks noGrp="1"/>
          </p:cNvSpPr>
          <p:nvPr>
            <p:ph type="title"/>
          </p:nvPr>
        </p:nvSpPr>
        <p:spPr>
          <a:xfrm>
            <a:off x="1270000" y="2971800"/>
            <a:ext cx="10464800" cy="3810000"/>
          </a:xfrm>
          <a:prstGeom prst="rect">
            <a:avLst/>
          </a:prstGeom>
        </p:spPr>
        <p:txBody>
          <a:bodyPr/>
          <a:lstStyle/>
          <a:p>
            <a:r>
              <a:t>Title Text</a:t>
            </a:r>
          </a:p>
        </p:txBody>
      </p:sp>
      <p:sp>
        <p:nvSpPr>
          <p:cNvPr id="62" name="Shape 62"/>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horizontaal">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438400" y="1638300"/>
            <a:ext cx="8128000" cy="4559300"/>
          </a:xfrm>
          <a:prstGeom prst="rect">
            <a:avLst/>
          </a:prstGeom>
        </p:spPr>
        <p:txBody>
          <a:bodyPr lIns="91439" tIns="45719" rIns="91439" bIns="45719" anchor="t">
            <a:noAutofit/>
          </a:bodyPr>
          <a:lstStyle/>
          <a:p>
            <a:endParaRPr/>
          </a:p>
        </p:txBody>
      </p:sp>
      <p:sp>
        <p:nvSpPr>
          <p:cNvPr id="70" name="Shape 70"/>
          <p:cNvSpPr>
            <a:spLocks noGrp="1"/>
          </p:cNvSpPr>
          <p:nvPr>
            <p:ph type="title"/>
          </p:nvPr>
        </p:nvSpPr>
        <p:spPr>
          <a:xfrm>
            <a:off x="1270000" y="7366000"/>
            <a:ext cx="10464800" cy="1701800"/>
          </a:xfrm>
          <a:prstGeom prst="rect">
            <a:avLst/>
          </a:prstGeom>
        </p:spPr>
        <p:txBody>
          <a:bodyPr/>
          <a:lstStyle/>
          <a:p>
            <a:r>
              <a:t>Title Text</a:t>
            </a:r>
          </a:p>
        </p:txBody>
      </p:sp>
      <p:sp>
        <p:nvSpPr>
          <p:cNvPr id="71" name="Shape 71"/>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horizontale weerspiegeling">
    <p:spTree>
      <p:nvGrpSpPr>
        <p:cNvPr id="1" name=""/>
        <p:cNvGrpSpPr/>
        <p:nvPr/>
      </p:nvGrpSpPr>
      <p:grpSpPr>
        <a:xfrm>
          <a:off x="0" y="0"/>
          <a:ext cx="0" cy="0"/>
          <a:chOff x="0" y="0"/>
          <a:chExt cx="0" cy="0"/>
        </a:xfrm>
      </p:grpSpPr>
      <p:sp>
        <p:nvSpPr>
          <p:cNvPr id="78" name="Shape 78"/>
          <p:cNvSpPr>
            <a:spLocks noGrp="1"/>
          </p:cNvSpPr>
          <p:nvPr>
            <p:ph type="pic" sz="half" idx="13"/>
          </p:nvPr>
        </p:nvSpPr>
        <p:spPr>
          <a:xfrm>
            <a:off x="2438400" y="1638300"/>
            <a:ext cx="8128000" cy="4559300"/>
          </a:xfrm>
          <a:prstGeom prst="rect">
            <a:avLst/>
          </a:prstGeom>
          <a:ln w="25400"/>
          <a:effectLst>
            <a:reflection stA="50000" endPos="40000" dir="5400000" sy="-100000" algn="bl" rotWithShape="0"/>
          </a:effectLst>
        </p:spPr>
        <p:txBody>
          <a:bodyPr lIns="91439" tIns="45719" rIns="91439" bIns="45719" anchor="t">
            <a:noAutofit/>
          </a:bodyPr>
          <a:lstStyle/>
          <a:p>
            <a:endParaRPr/>
          </a:p>
        </p:txBody>
      </p:sp>
      <p:sp>
        <p:nvSpPr>
          <p:cNvPr id="79" name="Shape 79"/>
          <p:cNvSpPr>
            <a:spLocks noGrp="1"/>
          </p:cNvSpPr>
          <p:nvPr>
            <p:ph type="title"/>
          </p:nvPr>
        </p:nvSpPr>
        <p:spPr>
          <a:xfrm>
            <a:off x="1270000" y="7366000"/>
            <a:ext cx="10464800" cy="1701800"/>
          </a:xfrm>
          <a:prstGeom prst="rect">
            <a:avLst/>
          </a:prstGeom>
        </p:spPr>
        <p:txBody>
          <a:bodyPr/>
          <a:lstStyle/>
          <a:p>
            <a:r>
              <a:t>Title Text</a:t>
            </a:r>
          </a:p>
        </p:txBody>
      </p:sp>
      <p:sp>
        <p:nvSpPr>
          <p:cNvPr id="80" name="Shape 80"/>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270000"/>
            <a:ext cx="10464800" cy="7213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270000" y="254000"/>
            <a:ext cx="10464800" cy="2438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pPr/>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9pPr>
    </p:titleStyle>
    <p:bodyStyle>
      <a:lvl1pPr marL="8890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1pPr>
      <a:lvl2pPr marL="13335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2pPr>
      <a:lvl3pPr marL="17780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3pPr>
      <a:lvl4pPr marL="22225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4pPr>
      <a:lvl5pPr marL="26670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5pPr>
      <a:lvl6pPr marL="30226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6pPr>
      <a:lvl7pPr marL="33782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7pPr>
      <a:lvl8pPr marL="37338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8pPr>
      <a:lvl9pPr marL="40894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38" name="Shape 138"/>
          <p:cNvSpPr/>
          <p:nvPr/>
        </p:nvSpPr>
        <p:spPr>
          <a:xfrm>
            <a:off x="116644" y="3683005"/>
            <a:ext cx="12776201" cy="27304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rPr lang="nl-NL" sz="5400" dirty="0"/>
              <a:t>Helende kracht van Bewustzijn</a:t>
            </a:r>
          </a:p>
          <a:p>
            <a:pPr marR="457200" defTabSz="457200">
              <a:lnSpc>
                <a:spcPct val="115000"/>
              </a:lnSpc>
              <a:spcBef>
                <a:spcPts val="1000"/>
              </a:spcBef>
              <a:defRPr sz="4800" i="1">
                <a:latin typeface="Helvetica"/>
                <a:ea typeface="Helvetica"/>
                <a:cs typeface="Helvetica"/>
                <a:sym typeface="Helvetica"/>
              </a:defRPr>
            </a:pPr>
            <a:r>
              <a:rPr lang="nl-NL" dirty="0"/>
              <a:t>Lezing NVM voorjaarsdag</a:t>
            </a:r>
            <a:endParaRPr dirty="0"/>
          </a:p>
          <a:p>
            <a:pPr marR="457200" defTabSz="457200">
              <a:lnSpc>
                <a:spcPct val="115000"/>
              </a:lnSpc>
              <a:spcBef>
                <a:spcPts val="1000"/>
              </a:spcBef>
              <a:defRPr sz="4800" i="1">
                <a:latin typeface="Helvetica"/>
                <a:ea typeface="Helvetica"/>
                <a:cs typeface="Helvetica"/>
                <a:sym typeface="Helvetica"/>
              </a:defRPr>
            </a:pPr>
            <a:r>
              <a:rPr sz="3200" dirty="0"/>
              <a:t>Willem </a:t>
            </a:r>
            <a:r>
              <a:rPr sz="3200" dirty="0" err="1"/>
              <a:t>Fonteijn</a:t>
            </a:r>
            <a:r>
              <a:rPr sz="3200" dirty="0"/>
              <a:t> </a:t>
            </a:r>
          </a:p>
        </p:txBody>
      </p:sp>
    </p:spTree>
  </p:cSld>
  <p:clrMapOvr>
    <a:masterClrMapping/>
  </p:clrMapOvr>
  <p:transition spd="med" advClick="0" advTm="11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38" name="Shape 138"/>
          <p:cNvSpPr/>
          <p:nvPr/>
        </p:nvSpPr>
        <p:spPr>
          <a:xfrm>
            <a:off x="116644" y="4044950"/>
            <a:ext cx="12776201" cy="2006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t>In the beginning is awareness</a:t>
            </a:r>
          </a:p>
          <a:p>
            <a:pPr marR="457200" defTabSz="457200">
              <a:lnSpc>
                <a:spcPct val="115000"/>
              </a:lnSpc>
              <a:spcBef>
                <a:spcPts val="1000"/>
              </a:spcBef>
              <a:defRPr sz="4800" i="1">
                <a:latin typeface="Helvetica"/>
                <a:ea typeface="Helvetica"/>
                <a:cs typeface="Helvetica"/>
                <a:sym typeface="Helvetica"/>
              </a:defRPr>
            </a:pPr>
            <a:r>
              <a:rPr sz="2400"/>
              <a:t>(Willem Fonteijn) </a:t>
            </a:r>
          </a:p>
        </p:txBody>
      </p:sp>
    </p:spTree>
    <p:extLst>
      <p:ext uri="{BB962C8B-B14F-4D97-AF65-F5344CB8AC3E}">
        <p14:creationId xmlns:p14="http://schemas.microsoft.com/office/powerpoint/2010/main" val="3887443819"/>
      </p:ext>
    </p:extLst>
  </p:cSld>
  <p:clrMapOvr>
    <a:masterClrMapping/>
  </p:clrMapOvr>
  <p:transition spd="med" advClick="0" advTm="1100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6285" y="556320"/>
            <a:ext cx="5772230" cy="8640959"/>
          </a:xfrm>
          <a:prstGeom prst="rect">
            <a:avLst/>
          </a:prstGeom>
        </p:spPr>
      </p:pic>
    </p:spTree>
    <p:extLst>
      <p:ext uri="{BB962C8B-B14F-4D97-AF65-F5344CB8AC3E}">
        <p14:creationId xmlns:p14="http://schemas.microsoft.com/office/powerpoint/2010/main" val="297867989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41" name="Shape 141"/>
          <p:cNvSpPr/>
          <p:nvPr/>
        </p:nvSpPr>
        <p:spPr>
          <a:xfrm>
            <a:off x="116644" y="3570287"/>
            <a:ext cx="12776201" cy="295592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1100" i="1">
                <a:latin typeface="Helvetica"/>
                <a:ea typeface="Helvetica"/>
                <a:cs typeface="Helvetica"/>
                <a:sym typeface="Helvetica"/>
              </a:defRPr>
            </a:pPr>
            <a:r>
              <a:rPr sz="4800"/>
              <a:t>There is more wisdom in your body than </a:t>
            </a:r>
          </a:p>
          <a:p>
            <a:pPr marR="457200" defTabSz="457200">
              <a:lnSpc>
                <a:spcPct val="115000"/>
              </a:lnSpc>
              <a:spcBef>
                <a:spcPts val="1000"/>
              </a:spcBef>
              <a:defRPr sz="1100" i="1">
                <a:latin typeface="Helvetica"/>
                <a:ea typeface="Helvetica"/>
                <a:cs typeface="Helvetica"/>
                <a:sym typeface="Helvetica"/>
              </a:defRPr>
            </a:pPr>
            <a:r>
              <a:rPr sz="4800"/>
              <a:t>in your deepest philosophy </a:t>
            </a:r>
          </a:p>
          <a:p>
            <a:pPr marR="457200" defTabSz="457200">
              <a:lnSpc>
                <a:spcPct val="115000"/>
              </a:lnSpc>
              <a:spcBef>
                <a:spcPts val="1000"/>
              </a:spcBef>
              <a:defRPr sz="2400" i="1">
                <a:latin typeface="Helvetica"/>
                <a:ea typeface="Helvetica"/>
                <a:cs typeface="Helvetica"/>
                <a:sym typeface="Helvetica"/>
              </a:defRPr>
            </a:pPr>
            <a:r>
              <a:t>(Friedrich Nietzsche)</a:t>
            </a:r>
            <a:endParaRPr i="0">
              <a:latin typeface="Calibri"/>
              <a:ea typeface="Calibri"/>
              <a:cs typeface="Calibri"/>
              <a:sym typeface="Calibri"/>
            </a:endParaRPr>
          </a:p>
        </p:txBody>
      </p:sp>
    </p:spTree>
  </p:cSld>
  <p:clrMapOvr>
    <a:masterClrMapping/>
  </p:clrMapOvr>
  <p:transition spd="med" advClick="0" advTm="11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Aandacht</a:t>
            </a:r>
          </a:p>
        </p:txBody>
      </p:sp>
      <p:sp>
        <p:nvSpPr>
          <p:cNvPr id="3" name="Tijdelijke aanduiding voor tekst 2"/>
          <p:cNvSpPr>
            <a:spLocks noGrp="1"/>
          </p:cNvSpPr>
          <p:nvPr>
            <p:ph type="body" idx="1"/>
          </p:nvPr>
        </p:nvSpPr>
        <p:spPr/>
        <p:txBody>
          <a:bodyPr>
            <a:normAutofit fontScale="62500" lnSpcReduction="20000"/>
          </a:bodyPr>
          <a:lstStyle/>
          <a:p>
            <a:r>
              <a:rPr lang="nl-NL" dirty="0"/>
              <a:t>Brengt verschijnselen tot bewustzijn</a:t>
            </a:r>
          </a:p>
          <a:p>
            <a:r>
              <a:rPr lang="nl-NL" dirty="0"/>
              <a:t>Aangenaam, onaangenaam of neutraal</a:t>
            </a:r>
          </a:p>
          <a:p>
            <a:r>
              <a:rPr lang="nl-NL" dirty="0"/>
              <a:t>Gerichte aandacht, Absorptieaandacht, Toenaderingsaandacht</a:t>
            </a:r>
          </a:p>
          <a:p>
            <a:r>
              <a:rPr lang="nl-NL" dirty="0"/>
              <a:t>Met mindfulness trainen we aandacht</a:t>
            </a:r>
          </a:p>
          <a:p>
            <a:pPr lvl="4"/>
            <a:r>
              <a:rPr lang="nl-NL" dirty="0"/>
              <a:t>Neutrale aandacht</a:t>
            </a:r>
          </a:p>
          <a:p>
            <a:r>
              <a:rPr lang="nl-NL" dirty="0"/>
              <a:t>Iets dient zich aan en vraagt om aandacht, zonder aandacht kan geen enkel verschijnsel overleven, verdwijnt het naar vergetelheid</a:t>
            </a:r>
          </a:p>
          <a:p>
            <a:r>
              <a:rPr lang="nl-NL" dirty="0"/>
              <a:t>Alles wat aandacht krijgt neemt in kwaliteit toe en/of transformeert</a:t>
            </a:r>
          </a:p>
        </p:txBody>
      </p:sp>
    </p:spTree>
    <p:extLst>
      <p:ext uri="{BB962C8B-B14F-4D97-AF65-F5344CB8AC3E}">
        <p14:creationId xmlns:p14="http://schemas.microsoft.com/office/powerpoint/2010/main" val="4903580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50" name="Shape 150"/>
          <p:cNvSpPr/>
          <p:nvPr/>
        </p:nvSpPr>
        <p:spPr>
          <a:xfrm>
            <a:off x="116644" y="3244214"/>
            <a:ext cx="12776201" cy="325247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t>All stimuli have this quality: attractive, unattractive, or neutral.</a:t>
            </a:r>
          </a:p>
          <a:p>
            <a:pPr marR="457200" defTabSz="457200">
              <a:lnSpc>
                <a:spcPct val="115000"/>
              </a:lnSpc>
              <a:spcBef>
                <a:spcPts val="1000"/>
              </a:spcBef>
              <a:defRPr sz="4800" i="1">
                <a:latin typeface="Helvetica"/>
                <a:ea typeface="Helvetica"/>
                <a:cs typeface="Helvetica"/>
                <a:sym typeface="Helvetica"/>
              </a:defRPr>
            </a:pPr>
            <a:r>
              <a:rPr sz="2400"/>
              <a:t>(N.N.)</a:t>
            </a:r>
            <a:r>
              <a:rPr b="1"/>
              <a:t>	</a:t>
            </a:r>
          </a:p>
        </p:txBody>
      </p:sp>
    </p:spTree>
  </p:cSld>
  <p:clrMapOvr>
    <a:masterClrMapping/>
  </p:clrMapOvr>
  <p:transition spd="med" advClick="0" advTm="11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Prikkels</a:t>
            </a:r>
          </a:p>
        </p:txBody>
      </p:sp>
      <p:sp>
        <p:nvSpPr>
          <p:cNvPr id="3" name="Tijdelijke aanduiding voor tekst 2"/>
          <p:cNvSpPr>
            <a:spLocks noGrp="1"/>
          </p:cNvSpPr>
          <p:nvPr>
            <p:ph type="body" idx="1"/>
          </p:nvPr>
        </p:nvSpPr>
        <p:spPr/>
        <p:txBody>
          <a:bodyPr/>
          <a:lstStyle/>
          <a:p>
            <a:r>
              <a:rPr lang="nl-NL" dirty="0"/>
              <a:t>Aangenaam, onaangenaam, neutraal ontstaat in de interactie tussen individu en de prikkel</a:t>
            </a:r>
          </a:p>
          <a:p>
            <a:r>
              <a:rPr lang="nl-NL" dirty="0"/>
              <a:t>Aangenaam leidt tot toenaderen</a:t>
            </a:r>
          </a:p>
          <a:p>
            <a:r>
              <a:rPr lang="nl-NL" dirty="0"/>
              <a:t>Onaangenaam leidt tot ontsnappen</a:t>
            </a:r>
          </a:p>
          <a:p>
            <a:r>
              <a:rPr lang="nl-NL" dirty="0"/>
              <a:t>Neutraal, dan ga je gewoon door</a:t>
            </a:r>
          </a:p>
        </p:txBody>
      </p:sp>
    </p:spTree>
    <p:extLst>
      <p:ext uri="{BB962C8B-B14F-4D97-AF65-F5344CB8AC3E}">
        <p14:creationId xmlns:p14="http://schemas.microsoft.com/office/powerpoint/2010/main" val="157863230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7042" name="Picture 2" descr="Afbeeldingsresultaat voor osho zen mind"/>
          <p:cNvPicPr>
            <a:picLocks noChangeAspect="1" noChangeArrowheads="1"/>
          </p:cNvPicPr>
          <p:nvPr/>
        </p:nvPicPr>
        <p:blipFill>
          <a:blip r:embed="rId2" cstate="print"/>
          <a:srcRect/>
          <a:stretch>
            <a:fillRect/>
          </a:stretch>
        </p:blipFill>
        <p:spPr bwMode="auto">
          <a:xfrm>
            <a:off x="3982120" y="916360"/>
            <a:ext cx="5184576" cy="7679042"/>
          </a:xfrm>
          <a:prstGeom prst="rect">
            <a:avLst/>
          </a:prstGeom>
          <a:noFill/>
        </p:spPr>
      </p:pic>
    </p:spTree>
    <p:extLst>
      <p:ext uri="{BB962C8B-B14F-4D97-AF65-F5344CB8AC3E}">
        <p14:creationId xmlns:p14="http://schemas.microsoft.com/office/powerpoint/2010/main" val="297867989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Mind</a:t>
            </a:r>
            <a:endParaRPr lang="nl-NL" dirty="0"/>
          </a:p>
        </p:txBody>
      </p:sp>
      <p:sp>
        <p:nvSpPr>
          <p:cNvPr id="3" name="Tijdelijke aanduiding voor tekst 2"/>
          <p:cNvSpPr>
            <a:spLocks noGrp="1"/>
          </p:cNvSpPr>
          <p:nvPr>
            <p:ph type="body" idx="1"/>
          </p:nvPr>
        </p:nvSpPr>
        <p:spPr/>
        <p:txBody>
          <a:bodyPr/>
          <a:lstStyle/>
          <a:p>
            <a:r>
              <a:rPr lang="nl-NL" dirty="0"/>
              <a:t>Clustert en representeert           </a:t>
            </a:r>
          </a:p>
          <a:p>
            <a:r>
              <a:rPr lang="nl-NL" dirty="0"/>
              <a:t>Gedachten, gevoelens, lichamelijke gewaarwordingen</a:t>
            </a:r>
          </a:p>
          <a:p>
            <a:r>
              <a:rPr lang="nl-NL" dirty="0"/>
              <a:t>Geconditioneerd</a:t>
            </a:r>
          </a:p>
          <a:p>
            <a:r>
              <a:rPr lang="nl-NL" dirty="0"/>
              <a:t>Vol met overtuigingen </a:t>
            </a:r>
          </a:p>
        </p:txBody>
      </p:sp>
    </p:spTree>
    <p:extLst>
      <p:ext uri="{BB962C8B-B14F-4D97-AF65-F5344CB8AC3E}">
        <p14:creationId xmlns:p14="http://schemas.microsoft.com/office/powerpoint/2010/main" val="157863230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9874" name="Picture 2" descr="http://kathryn.mnsi.net/clouds/king-control.jpeg"/>
          <p:cNvPicPr>
            <a:picLocks noChangeAspect="1" noChangeArrowheads="1"/>
          </p:cNvPicPr>
          <p:nvPr/>
        </p:nvPicPr>
        <p:blipFill>
          <a:blip r:embed="rId2" cstate="print"/>
          <a:srcRect/>
          <a:stretch>
            <a:fillRect/>
          </a:stretch>
        </p:blipFill>
        <p:spPr bwMode="auto">
          <a:xfrm>
            <a:off x="4054128" y="1060376"/>
            <a:ext cx="5205312" cy="7722437"/>
          </a:xfrm>
          <a:prstGeom prst="rect">
            <a:avLst/>
          </a:prstGeom>
          <a:noFill/>
        </p:spPr>
      </p:pic>
    </p:spTree>
    <p:extLst>
      <p:ext uri="{BB962C8B-B14F-4D97-AF65-F5344CB8AC3E}">
        <p14:creationId xmlns:p14="http://schemas.microsoft.com/office/powerpoint/2010/main" val="29786798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3728" y="254000"/>
            <a:ext cx="12241360" cy="2438400"/>
          </a:xfrm>
        </p:spPr>
        <p:txBody>
          <a:bodyPr>
            <a:normAutofit fontScale="90000"/>
          </a:bodyPr>
          <a:lstStyle/>
          <a:p>
            <a:r>
              <a:rPr lang="nl-NL" dirty="0"/>
              <a:t>Drie domeinen van onderzoek</a:t>
            </a:r>
          </a:p>
        </p:txBody>
      </p:sp>
      <p:sp>
        <p:nvSpPr>
          <p:cNvPr id="3" name="Tijdelijke aanduiding voor tekst 2"/>
          <p:cNvSpPr>
            <a:spLocks noGrp="1"/>
          </p:cNvSpPr>
          <p:nvPr>
            <p:ph type="body" idx="1"/>
          </p:nvPr>
        </p:nvSpPr>
        <p:spPr/>
        <p:txBody>
          <a:bodyPr/>
          <a:lstStyle/>
          <a:p>
            <a:r>
              <a:rPr lang="nl-NL" dirty="0"/>
              <a:t>Lichaam, lichamelijke gewaarwordingen</a:t>
            </a:r>
          </a:p>
          <a:p>
            <a:r>
              <a:rPr lang="nl-NL" sz="3600" dirty="0"/>
              <a:t>Gevoelens, emoties</a:t>
            </a:r>
          </a:p>
          <a:p>
            <a:r>
              <a:rPr lang="nl-NL" sz="3600" dirty="0"/>
              <a:t>Gedachten, denken</a:t>
            </a:r>
          </a:p>
        </p:txBody>
      </p:sp>
    </p:spTree>
    <p:extLst>
      <p:ext uri="{BB962C8B-B14F-4D97-AF65-F5344CB8AC3E}">
        <p14:creationId xmlns:p14="http://schemas.microsoft.com/office/powerpoint/2010/main" val="117964455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droppedImage.png"/>
          <p:cNvPicPr>
            <a:picLocks noChangeAspect="1"/>
          </p:cNvPicPr>
          <p:nvPr/>
        </p:nvPicPr>
        <p:blipFill>
          <a:blip r:embed="rId3" cstate="print">
            <a:alphaModFix amt="20000"/>
            <a:extLst/>
          </a:blip>
          <a:stretch>
            <a:fillRect/>
          </a:stretch>
        </p:blipFill>
        <p:spPr>
          <a:xfrm>
            <a:off x="-4152900" y="-1193800"/>
            <a:ext cx="21297900" cy="13082402"/>
          </a:xfrm>
          <a:prstGeom prst="rect">
            <a:avLst/>
          </a:prstGeom>
          <a:ln w="12700">
            <a:miter lim="400000"/>
          </a:ln>
        </p:spPr>
      </p:pic>
      <p:sp>
        <p:nvSpPr>
          <p:cNvPr id="138" name="Shape 138"/>
          <p:cNvSpPr/>
          <p:nvPr/>
        </p:nvSpPr>
        <p:spPr>
          <a:xfrm>
            <a:off x="116644" y="4802670"/>
            <a:ext cx="12776201" cy="4911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endParaRPr sz="2400" dirty="0"/>
          </a:p>
        </p:txBody>
      </p:sp>
    </p:spTree>
    <p:extLst>
      <p:ext uri="{BB962C8B-B14F-4D97-AF65-F5344CB8AC3E}">
        <p14:creationId xmlns:p14="http://schemas.microsoft.com/office/powerpoint/2010/main" val="2587402899"/>
      </p:ext>
    </p:extLst>
  </p:cSld>
  <p:clrMapOvr>
    <a:masterClrMapping/>
  </p:clrMapOvr>
  <p:transition spd="med" advClick="0" advTm="11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Lichaam</a:t>
            </a:r>
          </a:p>
        </p:txBody>
      </p:sp>
      <p:sp>
        <p:nvSpPr>
          <p:cNvPr id="3" name="Tijdelijke aanduiding voor tekst 2"/>
          <p:cNvSpPr>
            <a:spLocks noGrp="1"/>
          </p:cNvSpPr>
          <p:nvPr>
            <p:ph type="body" idx="1"/>
          </p:nvPr>
        </p:nvSpPr>
        <p:spPr/>
        <p:txBody>
          <a:bodyPr/>
          <a:lstStyle/>
          <a:p>
            <a:r>
              <a:rPr lang="nl-NL" dirty="0"/>
              <a:t>Altijd hier en nu</a:t>
            </a:r>
          </a:p>
          <a:p>
            <a:r>
              <a:rPr lang="nl-NL" dirty="0"/>
              <a:t>Spiegel van de mind</a:t>
            </a:r>
          </a:p>
          <a:p>
            <a:r>
              <a:rPr lang="nl-NL" dirty="0"/>
              <a:t>Lichaam reageert altijd</a:t>
            </a:r>
          </a:p>
          <a:p>
            <a:r>
              <a:rPr lang="nl-NL" dirty="0"/>
              <a:t>Toenaderen, ontsnappen </a:t>
            </a:r>
          </a:p>
          <a:p>
            <a:pPr lvl="2"/>
            <a:r>
              <a:rPr lang="nl-NL" dirty="0"/>
              <a:t>Bevriezen </a:t>
            </a:r>
            <a:r>
              <a:rPr lang="nl-NL" i="1" dirty="0"/>
              <a:t>(</a:t>
            </a:r>
            <a:r>
              <a:rPr lang="nl-NL" sz="3600" i="1" dirty="0" err="1"/>
              <a:t>dissocieren</a:t>
            </a:r>
            <a:r>
              <a:rPr lang="nl-NL" sz="3600" i="1" dirty="0"/>
              <a:t>, afsluiten)</a:t>
            </a:r>
          </a:p>
        </p:txBody>
      </p:sp>
    </p:spTree>
    <p:extLst>
      <p:ext uri="{BB962C8B-B14F-4D97-AF65-F5344CB8AC3E}">
        <p14:creationId xmlns:p14="http://schemas.microsoft.com/office/powerpoint/2010/main" val="262150836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Lichaam</a:t>
            </a:r>
          </a:p>
        </p:txBody>
      </p:sp>
      <p:sp>
        <p:nvSpPr>
          <p:cNvPr id="3" name="Tijdelijke aanduiding voor tekst 2"/>
          <p:cNvSpPr>
            <a:spLocks noGrp="1"/>
          </p:cNvSpPr>
          <p:nvPr>
            <p:ph type="body" idx="1"/>
          </p:nvPr>
        </p:nvSpPr>
        <p:spPr/>
        <p:txBody>
          <a:bodyPr>
            <a:normAutofit/>
          </a:bodyPr>
          <a:lstStyle/>
          <a:p>
            <a:r>
              <a:rPr lang="nl-NL" sz="3600" i="1" dirty="0"/>
              <a:t>Lichamelijke gewaarwordingen</a:t>
            </a:r>
          </a:p>
          <a:p>
            <a:r>
              <a:rPr lang="nl-NL" sz="3600" i="1" dirty="0"/>
              <a:t>Houding en motoriek</a:t>
            </a:r>
          </a:p>
          <a:p>
            <a:r>
              <a:rPr lang="nl-NL" sz="3600" i="1" dirty="0"/>
              <a:t>Bindweefsel</a:t>
            </a:r>
          </a:p>
        </p:txBody>
      </p:sp>
    </p:spTree>
    <p:extLst>
      <p:ext uri="{BB962C8B-B14F-4D97-AF65-F5344CB8AC3E}">
        <p14:creationId xmlns:p14="http://schemas.microsoft.com/office/powerpoint/2010/main" val="262150836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Lichaam</a:t>
            </a:r>
          </a:p>
        </p:txBody>
      </p:sp>
      <p:sp>
        <p:nvSpPr>
          <p:cNvPr id="3" name="Tijdelijke aanduiding voor tekst 2"/>
          <p:cNvSpPr>
            <a:spLocks noGrp="1"/>
          </p:cNvSpPr>
          <p:nvPr>
            <p:ph type="body" idx="1"/>
          </p:nvPr>
        </p:nvSpPr>
        <p:spPr/>
        <p:txBody>
          <a:bodyPr>
            <a:normAutofit/>
          </a:bodyPr>
          <a:lstStyle/>
          <a:p>
            <a:r>
              <a:rPr lang="nl-NL" sz="3600" i="1" dirty="0"/>
              <a:t>Stress reacties	</a:t>
            </a:r>
          </a:p>
          <a:p>
            <a:pPr lvl="2"/>
            <a:r>
              <a:rPr lang="nl-NL" sz="3600" i="1" dirty="0"/>
              <a:t>Spierspanning</a:t>
            </a:r>
          </a:p>
          <a:p>
            <a:pPr lvl="2"/>
            <a:r>
              <a:rPr lang="nl-NL" sz="3600" i="1" dirty="0"/>
              <a:t>Hartslagversnelling</a:t>
            </a:r>
          </a:p>
          <a:p>
            <a:pPr lvl="2"/>
            <a:r>
              <a:rPr lang="nl-NL" sz="3600" i="1" dirty="0"/>
              <a:t>Transpireren</a:t>
            </a:r>
          </a:p>
          <a:p>
            <a:pPr lvl="2"/>
            <a:r>
              <a:rPr lang="nl-NL" sz="3600" i="1" dirty="0"/>
              <a:t>Versnelde ademhaling</a:t>
            </a:r>
          </a:p>
          <a:p>
            <a:pPr lvl="2"/>
            <a:r>
              <a:rPr lang="nl-NL" sz="3600" i="1" dirty="0"/>
              <a:t>Van acuut naar chronisch</a:t>
            </a:r>
          </a:p>
          <a:p>
            <a:pPr lvl="2"/>
            <a:endParaRPr lang="nl-NL" sz="3600" i="1" dirty="0"/>
          </a:p>
        </p:txBody>
      </p:sp>
    </p:spTree>
    <p:extLst>
      <p:ext uri="{BB962C8B-B14F-4D97-AF65-F5344CB8AC3E}">
        <p14:creationId xmlns:p14="http://schemas.microsoft.com/office/powerpoint/2010/main" val="262150836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65" name="Shape 165"/>
          <p:cNvSpPr/>
          <p:nvPr/>
        </p:nvSpPr>
        <p:spPr>
          <a:xfrm>
            <a:off x="116644" y="2882900"/>
            <a:ext cx="12776201" cy="39751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t>The human body is the best picture </a:t>
            </a:r>
          </a:p>
          <a:p>
            <a:pPr marR="457200" defTabSz="457200">
              <a:lnSpc>
                <a:spcPct val="115000"/>
              </a:lnSpc>
              <a:spcBef>
                <a:spcPts val="1000"/>
              </a:spcBef>
              <a:defRPr sz="4800" i="1">
                <a:latin typeface="Helvetica"/>
                <a:ea typeface="Helvetica"/>
                <a:cs typeface="Helvetica"/>
                <a:sym typeface="Helvetica"/>
              </a:defRPr>
            </a:pPr>
            <a:r>
              <a:t>of the human soul. </a:t>
            </a:r>
          </a:p>
          <a:p>
            <a:pPr marR="457200" defTabSz="457200">
              <a:lnSpc>
                <a:spcPct val="115000"/>
              </a:lnSpc>
              <a:spcBef>
                <a:spcPts val="1000"/>
              </a:spcBef>
              <a:defRPr sz="2400" i="1">
                <a:latin typeface="Helvetica"/>
                <a:ea typeface="Helvetica"/>
                <a:cs typeface="Helvetica"/>
                <a:sym typeface="Helvetica"/>
              </a:defRPr>
            </a:pPr>
            <a:r>
              <a:t>(Ludwig Wittgenstein)</a:t>
            </a:r>
          </a:p>
          <a:p>
            <a:pPr marR="457200" algn="l" defTabSz="457200">
              <a:lnSpc>
                <a:spcPct val="115000"/>
              </a:lnSpc>
              <a:spcBef>
                <a:spcPts val="1000"/>
              </a:spcBef>
              <a:defRPr sz="4800" i="1">
                <a:latin typeface="Helvetica"/>
                <a:ea typeface="Helvetica"/>
                <a:cs typeface="Helvetica"/>
                <a:sym typeface="Helvetica"/>
              </a:defRPr>
            </a:pPr>
            <a:endParaRPr/>
          </a:p>
        </p:txBody>
      </p:sp>
    </p:spTree>
  </p:cSld>
  <p:clrMapOvr>
    <a:masterClrMapping/>
  </p:clrMapOvr>
  <p:transition spd="med" advClick="0" advTm="9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Emoties</a:t>
            </a:r>
          </a:p>
        </p:txBody>
      </p:sp>
      <p:sp>
        <p:nvSpPr>
          <p:cNvPr id="3" name="Tijdelijke aanduiding voor tekst 2"/>
          <p:cNvSpPr>
            <a:spLocks noGrp="1"/>
          </p:cNvSpPr>
          <p:nvPr>
            <p:ph type="body" idx="1"/>
          </p:nvPr>
        </p:nvSpPr>
        <p:spPr/>
        <p:txBody>
          <a:bodyPr/>
          <a:lstStyle/>
          <a:p>
            <a:r>
              <a:rPr lang="nl-NL" dirty="0"/>
              <a:t>Creëren verandering in de buitenwereld en of binnenwereld</a:t>
            </a:r>
          </a:p>
          <a:p>
            <a:r>
              <a:rPr lang="nl-NL" dirty="0"/>
              <a:t>Vertellen ons dat iets belangrijks gaat gebeuren, dat we aandacht moeten geven en als we die aandacht niet geven wordt de emotie sterker</a:t>
            </a:r>
          </a:p>
          <a:p>
            <a:r>
              <a:rPr lang="nl-NL" dirty="0"/>
              <a:t>Hebben een verbindende kwaliteit</a:t>
            </a:r>
          </a:p>
        </p:txBody>
      </p:sp>
    </p:spTree>
    <p:extLst>
      <p:ext uri="{BB962C8B-B14F-4D97-AF65-F5344CB8AC3E}">
        <p14:creationId xmlns:p14="http://schemas.microsoft.com/office/powerpoint/2010/main" val="25919609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59" name="Shape 159"/>
          <p:cNvSpPr/>
          <p:nvPr/>
        </p:nvSpPr>
        <p:spPr>
          <a:xfrm>
            <a:off x="116644" y="3352600"/>
            <a:ext cx="12776201" cy="30357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rPr lang="nl-NL" dirty="0" err="1"/>
              <a:t>Noticing</a:t>
            </a:r>
            <a:r>
              <a:rPr lang="nl-NL" dirty="0"/>
              <a:t>, </a:t>
            </a:r>
            <a:r>
              <a:rPr lang="nl-NL" dirty="0" err="1"/>
              <a:t>naming</a:t>
            </a:r>
            <a:r>
              <a:rPr lang="nl-NL" dirty="0"/>
              <a:t> </a:t>
            </a:r>
            <a:r>
              <a:rPr lang="nl-NL" dirty="0" err="1"/>
              <a:t>and</a:t>
            </a:r>
            <a:r>
              <a:rPr lang="nl-NL" dirty="0"/>
              <a:t> </a:t>
            </a:r>
            <a:r>
              <a:rPr lang="nl-NL" dirty="0" err="1"/>
              <a:t>containing</a:t>
            </a:r>
            <a:r>
              <a:rPr dirty="0"/>
              <a:t> </a:t>
            </a:r>
            <a:endParaRPr lang="nl-NL" dirty="0"/>
          </a:p>
          <a:p>
            <a:pPr marR="457200" defTabSz="457200">
              <a:lnSpc>
                <a:spcPct val="115000"/>
              </a:lnSpc>
              <a:spcBef>
                <a:spcPts val="1000"/>
              </a:spcBef>
              <a:defRPr sz="4800" i="1">
                <a:latin typeface="Helvetica"/>
                <a:ea typeface="Helvetica"/>
                <a:cs typeface="Helvetica"/>
                <a:sym typeface="Helvetica"/>
              </a:defRPr>
            </a:pPr>
            <a:r>
              <a:rPr lang="nl-NL" sz="2800" dirty="0" err="1"/>
              <a:t>Key</a:t>
            </a:r>
            <a:r>
              <a:rPr lang="nl-NL" sz="2800" dirty="0"/>
              <a:t> </a:t>
            </a:r>
            <a:r>
              <a:rPr lang="nl-NL" sz="2800" dirty="0" err="1"/>
              <a:t>ingredients</a:t>
            </a:r>
            <a:r>
              <a:rPr lang="nl-NL" sz="2800" dirty="0"/>
              <a:t> </a:t>
            </a:r>
            <a:r>
              <a:rPr lang="nl-NL" sz="2800" dirty="0" err="1"/>
              <a:t>for</a:t>
            </a:r>
            <a:r>
              <a:rPr lang="nl-NL" sz="2800" dirty="0"/>
              <a:t> </a:t>
            </a:r>
            <a:r>
              <a:rPr lang="nl-NL" sz="2800" dirty="0" err="1"/>
              <a:t>benificial</a:t>
            </a:r>
            <a:r>
              <a:rPr lang="nl-NL" sz="2800" dirty="0"/>
              <a:t> change</a:t>
            </a:r>
          </a:p>
          <a:p>
            <a:pPr marR="457200" defTabSz="457200">
              <a:lnSpc>
                <a:spcPct val="115000"/>
              </a:lnSpc>
              <a:spcBef>
                <a:spcPts val="1000"/>
              </a:spcBef>
              <a:defRPr sz="4800" i="1">
                <a:latin typeface="Helvetica"/>
                <a:ea typeface="Helvetica"/>
                <a:cs typeface="Helvetica"/>
                <a:sym typeface="Helvetica"/>
              </a:defRPr>
            </a:pPr>
            <a:endParaRPr lang="nl-NL" sz="2800" dirty="0"/>
          </a:p>
          <a:p>
            <a:pPr marR="457200" defTabSz="457200">
              <a:lnSpc>
                <a:spcPct val="115000"/>
              </a:lnSpc>
              <a:spcBef>
                <a:spcPts val="1000"/>
              </a:spcBef>
              <a:defRPr sz="4800" i="1">
                <a:latin typeface="Helvetica"/>
                <a:ea typeface="Helvetica"/>
                <a:cs typeface="Helvetica"/>
                <a:sym typeface="Helvetica"/>
              </a:defRPr>
            </a:pPr>
            <a:r>
              <a:rPr lang="nl-NL" sz="4000" dirty="0" err="1"/>
              <a:t>Containing</a:t>
            </a:r>
            <a:r>
              <a:rPr lang="nl-NL" sz="4000" dirty="0"/>
              <a:t> </a:t>
            </a:r>
            <a:r>
              <a:rPr lang="nl-NL" sz="4000" dirty="0" err="1"/>
              <a:t>instead</a:t>
            </a:r>
            <a:r>
              <a:rPr lang="nl-NL" sz="4000" dirty="0"/>
              <a:t> of </a:t>
            </a:r>
            <a:r>
              <a:rPr lang="nl-NL" sz="4000" dirty="0" err="1"/>
              <a:t>explaining</a:t>
            </a:r>
            <a:endParaRPr sz="4000" dirty="0"/>
          </a:p>
        </p:txBody>
      </p:sp>
    </p:spTree>
    <p:extLst>
      <p:ext uri="{BB962C8B-B14F-4D97-AF65-F5344CB8AC3E}">
        <p14:creationId xmlns:p14="http://schemas.microsoft.com/office/powerpoint/2010/main" val="3983903842"/>
      </p:ext>
    </p:extLst>
  </p:cSld>
  <p:clrMapOvr>
    <a:masterClrMapping/>
  </p:clrMapOvr>
  <p:transition spd="med" advClick="0" advTm="10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Emoties</a:t>
            </a:r>
          </a:p>
        </p:txBody>
      </p:sp>
      <p:sp>
        <p:nvSpPr>
          <p:cNvPr id="3" name="Tijdelijke aanduiding voor tekst 2"/>
          <p:cNvSpPr>
            <a:spLocks noGrp="1"/>
          </p:cNvSpPr>
          <p:nvPr>
            <p:ph type="body" idx="1"/>
          </p:nvPr>
        </p:nvSpPr>
        <p:spPr/>
        <p:txBody>
          <a:bodyPr/>
          <a:lstStyle/>
          <a:p>
            <a:r>
              <a:rPr lang="nl-NL" dirty="0"/>
              <a:t>Zodra een emotie is opgemerkt is het verhaal overbodig</a:t>
            </a:r>
          </a:p>
          <a:p>
            <a:r>
              <a:rPr lang="nl-NL" dirty="0"/>
              <a:t>Een emotie dient zich aan, iets gaat veranderen, binnen of buiten</a:t>
            </a:r>
          </a:p>
          <a:p>
            <a:r>
              <a:rPr lang="nl-NL" dirty="0"/>
              <a:t>Blijf observeren, ga uit het verhaal</a:t>
            </a:r>
          </a:p>
        </p:txBody>
      </p:sp>
    </p:spTree>
    <p:extLst>
      <p:ext uri="{BB962C8B-B14F-4D97-AF65-F5344CB8AC3E}">
        <p14:creationId xmlns:p14="http://schemas.microsoft.com/office/powerpoint/2010/main" val="264330637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53" name="Shape 153"/>
          <p:cNvSpPr/>
          <p:nvPr/>
        </p:nvSpPr>
        <p:spPr>
          <a:xfrm>
            <a:off x="116644" y="3651250"/>
            <a:ext cx="12776201" cy="2438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t>There is no illusion greater than fear. </a:t>
            </a:r>
          </a:p>
          <a:p>
            <a:pPr marR="457200" defTabSz="457200">
              <a:lnSpc>
                <a:spcPct val="115000"/>
              </a:lnSpc>
              <a:spcBef>
                <a:spcPts val="1000"/>
              </a:spcBef>
              <a:defRPr sz="4800" i="1">
                <a:latin typeface="Helvetica"/>
                <a:ea typeface="Helvetica"/>
                <a:cs typeface="Helvetica"/>
                <a:sym typeface="Helvetica"/>
              </a:defRPr>
            </a:pPr>
            <a:r>
              <a:rPr sz="2400"/>
              <a:t>(Lao Tzu)</a:t>
            </a:r>
            <a:r>
              <a:rPr b="1"/>
              <a:t>	</a:t>
            </a:r>
          </a:p>
        </p:txBody>
      </p:sp>
    </p:spTree>
  </p:cSld>
  <p:clrMapOvr>
    <a:masterClrMapping/>
  </p:clrMapOvr>
  <p:transition spd="med" advClick="0" advTm="18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Emoties</a:t>
            </a:r>
          </a:p>
        </p:txBody>
      </p:sp>
      <p:sp>
        <p:nvSpPr>
          <p:cNvPr id="3" name="Tijdelijke aanduiding voor tekst 2"/>
          <p:cNvSpPr>
            <a:spLocks noGrp="1"/>
          </p:cNvSpPr>
          <p:nvPr>
            <p:ph type="body" idx="1"/>
          </p:nvPr>
        </p:nvSpPr>
        <p:spPr/>
        <p:txBody>
          <a:bodyPr/>
          <a:lstStyle/>
          <a:p>
            <a:r>
              <a:rPr lang="nl-NL" dirty="0"/>
              <a:t>De basis emotie van de mind is angst </a:t>
            </a:r>
          </a:p>
          <a:p>
            <a:r>
              <a:rPr lang="nl-NL" dirty="0"/>
              <a:t>De basis emotie van bewustzijn is liefde of compassie</a:t>
            </a:r>
          </a:p>
        </p:txBody>
      </p:sp>
    </p:spTree>
    <p:extLst>
      <p:ext uri="{BB962C8B-B14F-4D97-AF65-F5344CB8AC3E}">
        <p14:creationId xmlns:p14="http://schemas.microsoft.com/office/powerpoint/2010/main" val="135437145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0898" name="Picture 2" descr="Afbeeldingsresultaat voor osho zen harmony"/>
          <p:cNvPicPr>
            <a:picLocks noChangeAspect="1" noChangeArrowheads="1"/>
          </p:cNvPicPr>
          <p:nvPr/>
        </p:nvPicPr>
        <p:blipFill>
          <a:blip r:embed="rId2" cstate="print"/>
          <a:srcRect/>
          <a:stretch>
            <a:fillRect/>
          </a:stretch>
        </p:blipFill>
        <p:spPr bwMode="auto">
          <a:xfrm>
            <a:off x="4198144" y="1564432"/>
            <a:ext cx="4536504" cy="6755447"/>
          </a:xfrm>
          <a:prstGeom prst="rect">
            <a:avLst/>
          </a:prstGeom>
          <a:noFill/>
        </p:spPr>
      </p:pic>
    </p:spTree>
    <p:extLst>
      <p:ext uri="{BB962C8B-B14F-4D97-AF65-F5344CB8AC3E}">
        <p14:creationId xmlns:p14="http://schemas.microsoft.com/office/powerpoint/2010/main" val="297867989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59" name="Shape 159"/>
          <p:cNvSpPr/>
          <p:nvPr/>
        </p:nvSpPr>
        <p:spPr>
          <a:xfrm>
            <a:off x="116644" y="2905442"/>
            <a:ext cx="12776201" cy="39300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t>The circle of awareness has no </a:t>
            </a:r>
          </a:p>
          <a:p>
            <a:pPr marR="457200" defTabSz="457200">
              <a:lnSpc>
                <a:spcPct val="115000"/>
              </a:lnSpc>
              <a:spcBef>
                <a:spcPts val="1000"/>
              </a:spcBef>
              <a:defRPr sz="4800" i="1">
                <a:latin typeface="Helvetica"/>
                <a:ea typeface="Helvetica"/>
                <a:cs typeface="Helvetica"/>
                <a:sym typeface="Helvetica"/>
              </a:defRPr>
            </a:pPr>
            <a:r>
              <a:t>beginning and no end. It only has </a:t>
            </a:r>
          </a:p>
          <a:p>
            <a:pPr marR="457200" defTabSz="457200">
              <a:lnSpc>
                <a:spcPct val="115000"/>
              </a:lnSpc>
              <a:spcBef>
                <a:spcPts val="1000"/>
              </a:spcBef>
              <a:defRPr sz="4800" i="1">
                <a:latin typeface="Helvetica"/>
                <a:ea typeface="Helvetica"/>
                <a:cs typeface="Helvetica"/>
                <a:sym typeface="Helvetica"/>
              </a:defRPr>
            </a:pPr>
            <a:r>
              <a:t>a center: awareness  </a:t>
            </a:r>
          </a:p>
          <a:p>
            <a:pPr marR="457200" defTabSz="457200">
              <a:lnSpc>
                <a:spcPct val="115000"/>
              </a:lnSpc>
              <a:spcBef>
                <a:spcPts val="1000"/>
              </a:spcBef>
              <a:defRPr sz="4800" i="1">
                <a:latin typeface="Helvetica"/>
                <a:ea typeface="Helvetica"/>
                <a:cs typeface="Helvetica"/>
                <a:sym typeface="Helvetica"/>
              </a:defRPr>
            </a:pPr>
            <a:r>
              <a:rPr sz="2400"/>
              <a:t>(Willem Fonteijn)</a:t>
            </a:r>
          </a:p>
        </p:txBody>
      </p:sp>
    </p:spTree>
  </p:cSld>
  <p:clrMapOvr>
    <a:masterClrMapping/>
  </p:clrMapOvr>
  <p:transition spd="med" advClick="0" advTm="10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Emoties</a:t>
            </a:r>
          </a:p>
        </p:txBody>
      </p:sp>
      <p:graphicFrame>
        <p:nvGraphicFramePr>
          <p:cNvPr id="4" name="Tabel 3"/>
          <p:cNvGraphicFramePr>
            <a:graphicFrameLocks noGrp="1"/>
          </p:cNvGraphicFramePr>
          <p:nvPr>
            <p:extLst>
              <p:ext uri="{D42A27DB-BD31-4B8C-83A1-F6EECF244321}">
                <p14:modId xmlns:p14="http://schemas.microsoft.com/office/powerpoint/2010/main" val="2424110473"/>
              </p:ext>
            </p:extLst>
          </p:nvPr>
        </p:nvGraphicFramePr>
        <p:xfrm>
          <a:off x="2037904" y="2788568"/>
          <a:ext cx="8669868" cy="4536504"/>
        </p:xfrm>
        <a:graphic>
          <a:graphicData uri="http://schemas.openxmlformats.org/drawingml/2006/table">
            <a:tbl>
              <a:tblPr firstRow="1" bandRow="1">
                <a:tableStyleId>{5940675A-B579-460E-94D1-54222C63F5DA}</a:tableStyleId>
              </a:tblPr>
              <a:tblGrid>
                <a:gridCol w="4334934">
                  <a:extLst>
                    <a:ext uri="{9D8B030D-6E8A-4147-A177-3AD203B41FA5}">
                      <a16:colId xmlns:a16="http://schemas.microsoft.com/office/drawing/2014/main" xmlns="" val="20000"/>
                    </a:ext>
                  </a:extLst>
                </a:gridCol>
                <a:gridCol w="4334934">
                  <a:extLst>
                    <a:ext uri="{9D8B030D-6E8A-4147-A177-3AD203B41FA5}">
                      <a16:colId xmlns:a16="http://schemas.microsoft.com/office/drawing/2014/main" xmlns="" val="20001"/>
                    </a:ext>
                  </a:extLst>
                </a:gridCol>
              </a:tblGrid>
              <a:tr h="567063">
                <a:tc>
                  <a:txBody>
                    <a:bodyPr/>
                    <a:lstStyle/>
                    <a:p>
                      <a:r>
                        <a:rPr lang="nl-NL" dirty="0"/>
                        <a:t>vriendelijk</a:t>
                      </a:r>
                    </a:p>
                  </a:txBody>
                  <a:tcPr/>
                </a:tc>
                <a:tc>
                  <a:txBody>
                    <a:bodyPr/>
                    <a:lstStyle/>
                    <a:p>
                      <a:r>
                        <a:rPr lang="nl-NL" dirty="0"/>
                        <a:t>boos</a:t>
                      </a:r>
                    </a:p>
                  </a:txBody>
                  <a:tcPr/>
                </a:tc>
                <a:extLst>
                  <a:ext uri="{0D108BD9-81ED-4DB2-BD59-A6C34878D82A}">
                    <a16:rowId xmlns:a16="http://schemas.microsoft.com/office/drawing/2014/main" xmlns="" val="10000"/>
                  </a:ext>
                </a:extLst>
              </a:tr>
              <a:tr h="567063">
                <a:tc>
                  <a:txBody>
                    <a:bodyPr/>
                    <a:lstStyle/>
                    <a:p>
                      <a:r>
                        <a:rPr lang="nl-NL" dirty="0"/>
                        <a:t>nieuwsgierig</a:t>
                      </a:r>
                    </a:p>
                  </a:txBody>
                  <a:tcPr/>
                </a:tc>
                <a:tc>
                  <a:txBody>
                    <a:bodyPr/>
                    <a:lstStyle/>
                    <a:p>
                      <a:r>
                        <a:rPr lang="nl-NL" dirty="0"/>
                        <a:t>bang</a:t>
                      </a:r>
                    </a:p>
                  </a:txBody>
                  <a:tcPr/>
                </a:tc>
                <a:extLst>
                  <a:ext uri="{0D108BD9-81ED-4DB2-BD59-A6C34878D82A}">
                    <a16:rowId xmlns:a16="http://schemas.microsoft.com/office/drawing/2014/main" xmlns="" val="10001"/>
                  </a:ext>
                </a:extLst>
              </a:tr>
              <a:tr h="567063">
                <a:tc>
                  <a:txBody>
                    <a:bodyPr/>
                    <a:lstStyle/>
                    <a:p>
                      <a:r>
                        <a:rPr lang="nl-NL" dirty="0"/>
                        <a:t>overgave</a:t>
                      </a:r>
                    </a:p>
                  </a:txBody>
                  <a:tcPr/>
                </a:tc>
                <a:tc>
                  <a:txBody>
                    <a:bodyPr/>
                    <a:lstStyle/>
                    <a:p>
                      <a:r>
                        <a:rPr lang="nl-NL" dirty="0"/>
                        <a:t>walging</a:t>
                      </a:r>
                    </a:p>
                  </a:txBody>
                  <a:tcPr/>
                </a:tc>
                <a:extLst>
                  <a:ext uri="{0D108BD9-81ED-4DB2-BD59-A6C34878D82A}">
                    <a16:rowId xmlns:a16="http://schemas.microsoft.com/office/drawing/2014/main" xmlns="" val="10002"/>
                  </a:ext>
                </a:extLst>
              </a:tr>
              <a:tr h="567063">
                <a:tc>
                  <a:txBody>
                    <a:bodyPr/>
                    <a:lstStyle/>
                    <a:p>
                      <a:r>
                        <a:rPr lang="nl-NL" dirty="0"/>
                        <a:t>blij</a:t>
                      </a:r>
                    </a:p>
                  </a:txBody>
                  <a:tcPr/>
                </a:tc>
                <a:tc>
                  <a:txBody>
                    <a:bodyPr/>
                    <a:lstStyle/>
                    <a:p>
                      <a:r>
                        <a:rPr lang="nl-NL" dirty="0"/>
                        <a:t>verdrietig</a:t>
                      </a:r>
                    </a:p>
                  </a:txBody>
                  <a:tcPr/>
                </a:tc>
                <a:extLst>
                  <a:ext uri="{0D108BD9-81ED-4DB2-BD59-A6C34878D82A}">
                    <a16:rowId xmlns:a16="http://schemas.microsoft.com/office/drawing/2014/main" xmlns="" val="10003"/>
                  </a:ext>
                </a:extLst>
              </a:tr>
              <a:tr h="567063">
                <a:tc>
                  <a:txBody>
                    <a:bodyPr/>
                    <a:lstStyle/>
                    <a:p>
                      <a:r>
                        <a:rPr lang="nl-NL" dirty="0"/>
                        <a:t>enthousiast</a:t>
                      </a:r>
                    </a:p>
                  </a:txBody>
                  <a:tcPr/>
                </a:tc>
                <a:tc>
                  <a:txBody>
                    <a:bodyPr/>
                    <a:lstStyle/>
                    <a:p>
                      <a:r>
                        <a:rPr lang="nl-NL" dirty="0"/>
                        <a:t>somber</a:t>
                      </a:r>
                    </a:p>
                  </a:txBody>
                  <a:tcPr/>
                </a:tc>
                <a:extLst>
                  <a:ext uri="{0D108BD9-81ED-4DB2-BD59-A6C34878D82A}">
                    <a16:rowId xmlns:a16="http://schemas.microsoft.com/office/drawing/2014/main" xmlns="" val="10004"/>
                  </a:ext>
                </a:extLst>
              </a:tr>
              <a:tr h="567063">
                <a:tc>
                  <a:txBody>
                    <a:bodyPr/>
                    <a:lstStyle/>
                    <a:p>
                      <a:r>
                        <a:rPr lang="nl-NL" dirty="0"/>
                        <a:t>zelfcompassie</a:t>
                      </a:r>
                    </a:p>
                  </a:txBody>
                  <a:tcPr/>
                </a:tc>
                <a:tc>
                  <a:txBody>
                    <a:bodyPr/>
                    <a:lstStyle/>
                    <a:p>
                      <a:r>
                        <a:rPr lang="nl-NL" dirty="0"/>
                        <a:t>schaamte</a:t>
                      </a:r>
                    </a:p>
                  </a:txBody>
                  <a:tcPr/>
                </a:tc>
                <a:extLst>
                  <a:ext uri="{0D108BD9-81ED-4DB2-BD59-A6C34878D82A}">
                    <a16:rowId xmlns:a16="http://schemas.microsoft.com/office/drawing/2014/main" xmlns="" val="10005"/>
                  </a:ext>
                </a:extLst>
              </a:tr>
              <a:tr h="567063">
                <a:tc>
                  <a:txBody>
                    <a:bodyPr/>
                    <a:lstStyle/>
                    <a:p>
                      <a:r>
                        <a:rPr lang="nl-NL" dirty="0"/>
                        <a:t>gul</a:t>
                      </a:r>
                    </a:p>
                  </a:txBody>
                  <a:tcPr/>
                </a:tc>
                <a:tc>
                  <a:txBody>
                    <a:bodyPr/>
                    <a:lstStyle/>
                    <a:p>
                      <a:r>
                        <a:rPr lang="nl-NL" dirty="0"/>
                        <a:t>jaloezie</a:t>
                      </a:r>
                    </a:p>
                  </a:txBody>
                  <a:tcPr/>
                </a:tc>
                <a:extLst>
                  <a:ext uri="{0D108BD9-81ED-4DB2-BD59-A6C34878D82A}">
                    <a16:rowId xmlns:a16="http://schemas.microsoft.com/office/drawing/2014/main" xmlns="" val="10006"/>
                  </a:ext>
                </a:extLst>
              </a:tr>
              <a:tr h="567063">
                <a:tc>
                  <a:txBody>
                    <a:bodyPr/>
                    <a:lstStyle/>
                    <a:p>
                      <a:r>
                        <a:rPr lang="nl-NL" dirty="0"/>
                        <a:t>respect</a:t>
                      </a:r>
                    </a:p>
                  </a:txBody>
                  <a:tcPr/>
                </a:tc>
                <a:tc>
                  <a:txBody>
                    <a:bodyPr/>
                    <a:lstStyle/>
                    <a:p>
                      <a:r>
                        <a:rPr lang="nl-NL" dirty="0"/>
                        <a:t>minachting</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88260716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215" y="556320"/>
            <a:ext cx="11720858" cy="8927729"/>
          </a:xfrm>
          <a:prstGeom prst="rect">
            <a:avLst/>
          </a:prstGeom>
        </p:spPr>
      </p:pic>
    </p:spTree>
    <p:extLst>
      <p:ext uri="{BB962C8B-B14F-4D97-AF65-F5344CB8AC3E}">
        <p14:creationId xmlns:p14="http://schemas.microsoft.com/office/powerpoint/2010/main" val="184211714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Emoties</a:t>
            </a:r>
          </a:p>
        </p:txBody>
      </p:sp>
      <p:sp>
        <p:nvSpPr>
          <p:cNvPr id="3" name="Tijdelijke aanduiding voor tekst 2"/>
          <p:cNvSpPr>
            <a:spLocks noGrp="1"/>
          </p:cNvSpPr>
          <p:nvPr>
            <p:ph type="body" idx="1"/>
          </p:nvPr>
        </p:nvSpPr>
        <p:spPr/>
        <p:txBody>
          <a:bodyPr/>
          <a:lstStyle/>
          <a:p>
            <a:r>
              <a:rPr lang="nl-NL" dirty="0"/>
              <a:t>Elke emotie wil gevalideerd worden</a:t>
            </a:r>
          </a:p>
          <a:p>
            <a:r>
              <a:rPr lang="nl-NL" dirty="0"/>
              <a:t>Niet gevalideerd verdriet leidt tot chronische pijn</a:t>
            </a:r>
          </a:p>
        </p:txBody>
      </p:sp>
    </p:spTree>
    <p:extLst>
      <p:ext uri="{BB962C8B-B14F-4D97-AF65-F5344CB8AC3E}">
        <p14:creationId xmlns:p14="http://schemas.microsoft.com/office/powerpoint/2010/main" val="135437145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8850" name="Picture 2" descr="Afbeeldingsresultaat voor ice-olation"/>
          <p:cNvPicPr>
            <a:picLocks noChangeAspect="1" noChangeArrowheads="1"/>
          </p:cNvPicPr>
          <p:nvPr/>
        </p:nvPicPr>
        <p:blipFill>
          <a:blip r:embed="rId2" cstate="print"/>
          <a:srcRect/>
          <a:stretch>
            <a:fillRect/>
          </a:stretch>
        </p:blipFill>
        <p:spPr bwMode="auto">
          <a:xfrm>
            <a:off x="3553053" y="556320"/>
            <a:ext cx="5812697" cy="8568952"/>
          </a:xfrm>
          <a:prstGeom prst="rect">
            <a:avLst/>
          </a:prstGeom>
          <a:noFill/>
        </p:spPr>
      </p:pic>
    </p:spTree>
    <p:extLst>
      <p:ext uri="{BB962C8B-B14F-4D97-AF65-F5344CB8AC3E}">
        <p14:creationId xmlns:p14="http://schemas.microsoft.com/office/powerpoint/2010/main" val="297867989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62" name="Shape 162"/>
          <p:cNvSpPr/>
          <p:nvPr/>
        </p:nvSpPr>
        <p:spPr>
          <a:xfrm>
            <a:off x="116644" y="3867150"/>
            <a:ext cx="12776201" cy="2006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t>The cure for pain, is in the pain. </a:t>
            </a:r>
          </a:p>
          <a:p>
            <a:pPr marR="457200" defTabSz="457200">
              <a:lnSpc>
                <a:spcPct val="115000"/>
              </a:lnSpc>
              <a:spcBef>
                <a:spcPts val="1000"/>
              </a:spcBef>
              <a:defRPr sz="4800" i="1">
                <a:latin typeface="Helvetica"/>
                <a:ea typeface="Helvetica"/>
                <a:cs typeface="Helvetica"/>
                <a:sym typeface="Helvetica"/>
              </a:defRPr>
            </a:pPr>
            <a:r>
              <a:rPr sz="2400"/>
              <a:t>(Rumi)</a:t>
            </a:r>
          </a:p>
        </p:txBody>
      </p:sp>
    </p:spTree>
  </p:cSld>
  <p:clrMapOvr>
    <a:masterClrMapping/>
  </p:clrMapOvr>
  <p:transition spd="med" advClick="0" advTm="11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Denken</a:t>
            </a:r>
          </a:p>
        </p:txBody>
      </p:sp>
      <p:sp>
        <p:nvSpPr>
          <p:cNvPr id="3" name="Tijdelijke aanduiding voor tekst 2"/>
          <p:cNvSpPr>
            <a:spLocks noGrp="1"/>
          </p:cNvSpPr>
          <p:nvPr>
            <p:ph type="body" idx="1"/>
          </p:nvPr>
        </p:nvSpPr>
        <p:spPr/>
        <p:txBody>
          <a:bodyPr/>
          <a:lstStyle/>
          <a:p>
            <a:r>
              <a:rPr lang="nl-NL" dirty="0"/>
              <a:t>Je bent niet wat je denkt</a:t>
            </a:r>
          </a:p>
          <a:p>
            <a:r>
              <a:rPr lang="nl-NL" dirty="0"/>
              <a:t>Wat een geur is voor de neus is een gedachte voor het denken</a:t>
            </a:r>
          </a:p>
          <a:p>
            <a:r>
              <a:rPr lang="nl-NL" dirty="0"/>
              <a:t>Bevriezen is de natuurlijke reactie van een lichaam dat niet kan ontsnappen aan een gedachte</a:t>
            </a:r>
          </a:p>
        </p:txBody>
      </p:sp>
    </p:spTree>
    <p:extLst>
      <p:ext uri="{BB962C8B-B14F-4D97-AF65-F5344CB8AC3E}">
        <p14:creationId xmlns:p14="http://schemas.microsoft.com/office/powerpoint/2010/main" val="223007583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56" name="Shape 156"/>
          <p:cNvSpPr/>
          <p:nvPr/>
        </p:nvSpPr>
        <p:spPr>
          <a:xfrm>
            <a:off x="116644" y="2418397"/>
            <a:ext cx="12776201" cy="49041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t>Observe the space between your </a:t>
            </a:r>
          </a:p>
          <a:p>
            <a:pPr marR="457200" defTabSz="457200">
              <a:lnSpc>
                <a:spcPct val="115000"/>
              </a:lnSpc>
              <a:spcBef>
                <a:spcPts val="1000"/>
              </a:spcBef>
              <a:defRPr sz="4800" i="1">
                <a:latin typeface="Helvetica"/>
                <a:ea typeface="Helvetica"/>
                <a:cs typeface="Helvetica"/>
                <a:sym typeface="Helvetica"/>
              </a:defRPr>
            </a:pPr>
            <a:r>
              <a:t>thoughts, than observe </a:t>
            </a:r>
          </a:p>
          <a:p>
            <a:pPr marR="457200" defTabSz="457200">
              <a:lnSpc>
                <a:spcPct val="115000"/>
              </a:lnSpc>
              <a:spcBef>
                <a:spcPts val="1000"/>
              </a:spcBef>
              <a:defRPr sz="4800" i="1">
                <a:latin typeface="Helvetica"/>
                <a:ea typeface="Helvetica"/>
                <a:cs typeface="Helvetica"/>
                <a:sym typeface="Helvetica"/>
              </a:defRPr>
            </a:pPr>
            <a:r>
              <a:t>the observer. </a:t>
            </a:r>
          </a:p>
          <a:p>
            <a:pPr marR="457200" defTabSz="457200">
              <a:lnSpc>
                <a:spcPct val="115000"/>
              </a:lnSpc>
              <a:spcBef>
                <a:spcPts val="1000"/>
              </a:spcBef>
              <a:defRPr sz="4800" i="1">
                <a:latin typeface="Helvetica"/>
                <a:ea typeface="Helvetica"/>
                <a:cs typeface="Helvetica"/>
                <a:sym typeface="Helvetica"/>
              </a:defRPr>
            </a:pPr>
            <a:r>
              <a:rPr sz="2400"/>
              <a:t>(Hamilton Boudreaux)</a:t>
            </a:r>
          </a:p>
          <a:p>
            <a:pPr marR="457200" algn="l" defTabSz="457200">
              <a:lnSpc>
                <a:spcPct val="115000"/>
              </a:lnSpc>
              <a:spcBef>
                <a:spcPts val="1000"/>
              </a:spcBef>
              <a:defRPr sz="4800" i="1">
                <a:latin typeface="Helvetica"/>
                <a:ea typeface="Helvetica"/>
                <a:cs typeface="Helvetica"/>
                <a:sym typeface="Helvetica"/>
              </a:defRPr>
            </a:pPr>
            <a:endParaRPr sz="2400"/>
          </a:p>
        </p:txBody>
      </p:sp>
    </p:spTree>
  </p:cSld>
  <p:clrMapOvr>
    <a:masterClrMapping/>
  </p:clrMapOvr>
  <p:transition spd="med" advClick="0" advTm="12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75" name="Shape 175"/>
          <p:cNvSpPr/>
          <p:nvPr/>
        </p:nvSpPr>
        <p:spPr>
          <a:xfrm>
            <a:off x="116644" y="4464050"/>
            <a:ext cx="12776201" cy="812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400"/>
            </a:pPr>
            <a:endParaRPr/>
          </a:p>
        </p:txBody>
      </p:sp>
      <p:sp>
        <p:nvSpPr>
          <p:cNvPr id="176" name="Shape 176"/>
          <p:cNvSpPr/>
          <p:nvPr/>
        </p:nvSpPr>
        <p:spPr>
          <a:xfrm>
            <a:off x="1941016" y="3392487"/>
            <a:ext cx="8753476" cy="295592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t>What a smell is for the nose, is </a:t>
            </a:r>
          </a:p>
          <a:p>
            <a:pPr marR="457200" defTabSz="457200">
              <a:lnSpc>
                <a:spcPct val="115000"/>
              </a:lnSpc>
              <a:spcBef>
                <a:spcPts val="1000"/>
              </a:spcBef>
              <a:defRPr sz="4800" i="1">
                <a:latin typeface="Helvetica"/>
                <a:ea typeface="Helvetica"/>
                <a:cs typeface="Helvetica"/>
                <a:sym typeface="Helvetica"/>
              </a:defRPr>
            </a:pPr>
            <a:r>
              <a:t>a thought for thinking. </a:t>
            </a:r>
          </a:p>
          <a:p>
            <a:pPr marR="457200" defTabSz="457200">
              <a:lnSpc>
                <a:spcPct val="115000"/>
              </a:lnSpc>
              <a:spcBef>
                <a:spcPts val="1000"/>
              </a:spcBef>
              <a:defRPr sz="4800" i="1">
                <a:latin typeface="Helvetica"/>
                <a:ea typeface="Helvetica"/>
                <a:cs typeface="Helvetica"/>
                <a:sym typeface="Helvetica"/>
              </a:defRPr>
            </a:pPr>
            <a:r>
              <a:rPr sz="2400"/>
              <a:t>(Buddha)</a:t>
            </a:r>
          </a:p>
        </p:txBody>
      </p:sp>
    </p:spTree>
  </p:cSld>
  <p:clrMapOvr>
    <a:masterClrMapping/>
  </p:clrMapOvr>
  <p:transition spd="med" advClick="0" advTm="11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Denken</a:t>
            </a:r>
          </a:p>
        </p:txBody>
      </p:sp>
      <p:sp>
        <p:nvSpPr>
          <p:cNvPr id="3" name="Tijdelijke aanduiding voor tekst 2"/>
          <p:cNvSpPr>
            <a:spLocks noGrp="1"/>
          </p:cNvSpPr>
          <p:nvPr>
            <p:ph type="body" idx="1"/>
          </p:nvPr>
        </p:nvSpPr>
        <p:spPr/>
        <p:txBody>
          <a:bodyPr>
            <a:normAutofit fontScale="92500" lnSpcReduction="10000"/>
          </a:bodyPr>
          <a:lstStyle/>
          <a:p>
            <a:r>
              <a:rPr lang="nl-NL" dirty="0"/>
              <a:t>Je hoeft niet te denken om te zijn, je moet zijn om te kunnen denken</a:t>
            </a:r>
          </a:p>
          <a:p>
            <a:r>
              <a:rPr lang="nl-NL" dirty="0"/>
              <a:t>Denken volgt de regels van logica, je kan niet niet-denken</a:t>
            </a:r>
          </a:p>
          <a:p>
            <a:r>
              <a:rPr lang="nl-NL" dirty="0"/>
              <a:t>Analytisch denken en synthetisch denken</a:t>
            </a:r>
          </a:p>
          <a:p>
            <a:r>
              <a:rPr lang="nl-NL" dirty="0"/>
              <a:t>Denken is nuttig voor het oplossen van problemen</a:t>
            </a:r>
          </a:p>
          <a:p>
            <a:pPr lvl="2"/>
            <a:r>
              <a:rPr lang="nl-NL" sz="3200" i="1" dirty="0"/>
              <a:t>Als denken zich verveelt maakt het problemen</a:t>
            </a:r>
          </a:p>
        </p:txBody>
      </p:sp>
    </p:spTree>
    <p:extLst>
      <p:ext uri="{BB962C8B-B14F-4D97-AF65-F5344CB8AC3E}">
        <p14:creationId xmlns:p14="http://schemas.microsoft.com/office/powerpoint/2010/main" val="223722200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87" name="Shape 187"/>
          <p:cNvSpPr/>
          <p:nvPr/>
        </p:nvSpPr>
        <p:spPr>
          <a:xfrm>
            <a:off x="116644" y="2240597"/>
            <a:ext cx="12776201" cy="52597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t>Love is the natural condition of all </a:t>
            </a:r>
          </a:p>
          <a:p>
            <a:pPr marR="457200" defTabSz="457200">
              <a:lnSpc>
                <a:spcPct val="115000"/>
              </a:lnSpc>
              <a:spcBef>
                <a:spcPts val="1000"/>
              </a:spcBef>
              <a:defRPr sz="4800" i="1">
                <a:latin typeface="Helvetica"/>
                <a:ea typeface="Helvetica"/>
                <a:cs typeface="Helvetica"/>
                <a:sym typeface="Helvetica"/>
              </a:defRPr>
            </a:pPr>
            <a:r>
              <a:t>experience before thought has divided </a:t>
            </a:r>
          </a:p>
          <a:p>
            <a:pPr marR="457200" defTabSz="457200">
              <a:lnSpc>
                <a:spcPct val="115000"/>
              </a:lnSpc>
              <a:spcBef>
                <a:spcPts val="1000"/>
              </a:spcBef>
              <a:defRPr sz="4800" i="1">
                <a:latin typeface="Helvetica"/>
                <a:ea typeface="Helvetica"/>
                <a:cs typeface="Helvetica"/>
                <a:sym typeface="Helvetica"/>
              </a:defRPr>
            </a:pPr>
            <a:r>
              <a:t>it into a multiplicity and diversity of </a:t>
            </a:r>
          </a:p>
          <a:p>
            <a:pPr marR="457200" defTabSz="457200">
              <a:lnSpc>
                <a:spcPct val="115000"/>
              </a:lnSpc>
              <a:spcBef>
                <a:spcPts val="1000"/>
              </a:spcBef>
              <a:defRPr sz="4800" i="1">
                <a:latin typeface="Helvetica"/>
                <a:ea typeface="Helvetica"/>
                <a:cs typeface="Helvetica"/>
                <a:sym typeface="Helvetica"/>
              </a:defRPr>
            </a:pPr>
            <a:r>
              <a:t>objects, selves and others. </a:t>
            </a:r>
          </a:p>
          <a:p>
            <a:pPr marR="457200" defTabSz="457200">
              <a:lnSpc>
                <a:spcPct val="115000"/>
              </a:lnSpc>
              <a:spcBef>
                <a:spcPts val="1000"/>
              </a:spcBef>
              <a:defRPr sz="4800" i="1">
                <a:latin typeface="Helvetica"/>
                <a:ea typeface="Helvetica"/>
                <a:cs typeface="Helvetica"/>
                <a:sym typeface="Helvetica"/>
              </a:defRPr>
            </a:pPr>
            <a:r>
              <a:rPr sz="2400"/>
              <a:t>(Rupert Spira) </a:t>
            </a:r>
          </a:p>
          <a:p>
            <a:pPr>
              <a:defRPr sz="2400"/>
            </a:pPr>
            <a:endParaRPr sz="2400"/>
          </a:p>
        </p:txBody>
      </p:sp>
    </p:spTree>
  </p:cSld>
  <p:clrMapOvr>
    <a:masterClrMapping/>
  </p:clrMapOvr>
  <p:transition spd="med" advClick="0" advTm="1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47" name="Shape 147"/>
          <p:cNvSpPr/>
          <p:nvPr/>
        </p:nvSpPr>
        <p:spPr>
          <a:xfrm>
            <a:off x="116644" y="1931352"/>
            <a:ext cx="12776201" cy="587819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t>To believe that I, awareness, share the </a:t>
            </a:r>
          </a:p>
          <a:p>
            <a:pPr marR="457200" defTabSz="457200">
              <a:lnSpc>
                <a:spcPct val="115000"/>
              </a:lnSpc>
              <a:spcBef>
                <a:spcPts val="1000"/>
              </a:spcBef>
              <a:defRPr sz="4800" i="1">
                <a:latin typeface="Helvetica"/>
                <a:ea typeface="Helvetica"/>
                <a:cs typeface="Helvetica"/>
                <a:sym typeface="Helvetica"/>
              </a:defRPr>
            </a:pPr>
            <a:r>
              <a:t>limits and the destiny of the mind and </a:t>
            </a:r>
          </a:p>
          <a:p>
            <a:pPr marR="457200" defTabSz="457200">
              <a:lnSpc>
                <a:spcPct val="115000"/>
              </a:lnSpc>
              <a:spcBef>
                <a:spcPts val="1000"/>
              </a:spcBef>
              <a:defRPr sz="4800" i="1">
                <a:latin typeface="Helvetica"/>
                <a:ea typeface="Helvetica"/>
                <a:cs typeface="Helvetica"/>
                <a:sym typeface="Helvetica"/>
              </a:defRPr>
            </a:pPr>
            <a:r>
              <a:t>body is like believing that the screen </a:t>
            </a:r>
          </a:p>
          <a:p>
            <a:pPr marR="457200" defTabSz="457200">
              <a:lnSpc>
                <a:spcPct val="115000"/>
              </a:lnSpc>
              <a:spcBef>
                <a:spcPts val="1000"/>
              </a:spcBef>
              <a:defRPr sz="4800" i="1">
                <a:latin typeface="Helvetica"/>
                <a:ea typeface="Helvetica"/>
                <a:cs typeface="Helvetica"/>
                <a:sym typeface="Helvetica"/>
              </a:defRPr>
            </a:pPr>
            <a:r>
              <a:t>shares the limits and destiny of a </a:t>
            </a:r>
          </a:p>
          <a:p>
            <a:pPr marR="457200" defTabSz="457200">
              <a:lnSpc>
                <a:spcPct val="115000"/>
              </a:lnSpc>
              <a:spcBef>
                <a:spcPts val="1000"/>
              </a:spcBef>
              <a:defRPr sz="4800" i="1">
                <a:latin typeface="Helvetica"/>
                <a:ea typeface="Helvetica"/>
                <a:cs typeface="Helvetica"/>
                <a:sym typeface="Helvetica"/>
              </a:defRPr>
            </a:pPr>
            <a:r>
              <a:t>character in a movie. </a:t>
            </a:r>
          </a:p>
          <a:p>
            <a:pPr marR="457200" defTabSz="457200">
              <a:lnSpc>
                <a:spcPct val="115000"/>
              </a:lnSpc>
              <a:spcBef>
                <a:spcPts val="1000"/>
              </a:spcBef>
              <a:defRPr sz="2400" i="1">
                <a:latin typeface="Helvetica"/>
                <a:ea typeface="Helvetica"/>
                <a:cs typeface="Helvetica"/>
                <a:sym typeface="Helvetica"/>
              </a:defRPr>
            </a:pPr>
            <a:r>
              <a:t>(Rupert Spira) </a:t>
            </a:r>
          </a:p>
        </p:txBody>
      </p:sp>
    </p:spTree>
  </p:cSld>
  <p:clrMapOvr>
    <a:masterClrMapping/>
  </p:clrMapOvr>
  <p:transition spd="med" advClick="0" advTm="18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75" name="Shape 175"/>
          <p:cNvSpPr/>
          <p:nvPr/>
        </p:nvSpPr>
        <p:spPr>
          <a:xfrm>
            <a:off x="116644" y="4464050"/>
            <a:ext cx="12776201" cy="812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400"/>
            </a:pPr>
            <a:endParaRPr/>
          </a:p>
        </p:txBody>
      </p:sp>
      <p:sp>
        <p:nvSpPr>
          <p:cNvPr id="176" name="Shape 176"/>
          <p:cNvSpPr/>
          <p:nvPr/>
        </p:nvSpPr>
        <p:spPr>
          <a:xfrm>
            <a:off x="877982" y="4394422"/>
            <a:ext cx="10879581" cy="9520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rPr lang="nl-NL" dirty="0"/>
              <a:t>Aandacht gerichte cognitieve therapie</a:t>
            </a:r>
            <a:endParaRPr sz="2400" dirty="0"/>
          </a:p>
        </p:txBody>
      </p:sp>
    </p:spTree>
    <p:extLst>
      <p:ext uri="{BB962C8B-B14F-4D97-AF65-F5344CB8AC3E}">
        <p14:creationId xmlns:p14="http://schemas.microsoft.com/office/powerpoint/2010/main" val="2759288652"/>
      </p:ext>
    </p:extLst>
  </p:cSld>
  <p:clrMapOvr>
    <a:masterClrMapping/>
  </p:clrMapOvr>
  <p:transition spd="med" advClick="0" advTm="11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Schermopna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800" y="1276400"/>
            <a:ext cx="11098292" cy="7439514"/>
          </a:xfrm>
          <a:prstGeom prst="rect">
            <a:avLst/>
          </a:prstGeom>
        </p:spPr>
      </p:pic>
    </p:spTree>
    <p:extLst>
      <p:ext uri="{BB962C8B-B14F-4D97-AF65-F5344CB8AC3E}">
        <p14:creationId xmlns:p14="http://schemas.microsoft.com/office/powerpoint/2010/main" val="386808815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44" name="Shape 144"/>
          <p:cNvSpPr/>
          <p:nvPr/>
        </p:nvSpPr>
        <p:spPr>
          <a:xfrm>
            <a:off x="116644" y="3570287"/>
            <a:ext cx="12776201" cy="295592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t>Awareness is the greatest agent </a:t>
            </a:r>
          </a:p>
          <a:p>
            <a:pPr marR="457200" defTabSz="457200">
              <a:lnSpc>
                <a:spcPct val="115000"/>
              </a:lnSpc>
              <a:spcBef>
                <a:spcPts val="1000"/>
              </a:spcBef>
              <a:defRPr sz="4800" i="1">
                <a:latin typeface="Helvetica"/>
                <a:ea typeface="Helvetica"/>
                <a:cs typeface="Helvetica"/>
                <a:sym typeface="Helvetica"/>
              </a:defRPr>
            </a:pPr>
            <a:r>
              <a:t>for change. </a:t>
            </a:r>
          </a:p>
          <a:p>
            <a:pPr marR="457200" defTabSz="457200">
              <a:lnSpc>
                <a:spcPct val="115000"/>
              </a:lnSpc>
              <a:spcBef>
                <a:spcPts val="1000"/>
              </a:spcBef>
              <a:defRPr sz="4800" i="1">
                <a:latin typeface="Helvetica"/>
                <a:ea typeface="Helvetica"/>
                <a:cs typeface="Helvetica"/>
                <a:sym typeface="Helvetica"/>
              </a:defRPr>
            </a:pPr>
            <a:r>
              <a:rPr sz="2400"/>
              <a:t>(Eckhart Tolle) </a:t>
            </a:r>
          </a:p>
        </p:txBody>
      </p:sp>
    </p:spTree>
  </p:cSld>
  <p:clrMapOvr>
    <a:masterClrMapping/>
  </p:clrMapOvr>
  <p:transition spd="med" advClick="0" advTm="15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332" y="1204392"/>
            <a:ext cx="11608700" cy="7201248"/>
          </a:xfrm>
          <a:prstGeom prst="rect">
            <a:avLst/>
          </a:prstGeom>
        </p:spPr>
      </p:pic>
    </p:spTree>
    <p:extLst>
      <p:ext uri="{BB962C8B-B14F-4D97-AF65-F5344CB8AC3E}">
        <p14:creationId xmlns:p14="http://schemas.microsoft.com/office/powerpoint/2010/main" val="286969919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71" name="Shape 171"/>
          <p:cNvSpPr/>
          <p:nvPr/>
        </p:nvSpPr>
        <p:spPr>
          <a:xfrm>
            <a:off x="116644" y="4464050"/>
            <a:ext cx="12776201" cy="812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400"/>
            </a:pPr>
            <a:endParaRPr/>
          </a:p>
        </p:txBody>
      </p:sp>
      <p:sp>
        <p:nvSpPr>
          <p:cNvPr id="172" name="Shape 172"/>
          <p:cNvSpPr/>
          <p:nvPr/>
        </p:nvSpPr>
        <p:spPr>
          <a:xfrm>
            <a:off x="3518296" y="3702050"/>
            <a:ext cx="5706072" cy="200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t>Keep on observing. </a:t>
            </a:r>
          </a:p>
          <a:p>
            <a:pPr marR="457200" defTabSz="457200">
              <a:lnSpc>
                <a:spcPct val="115000"/>
              </a:lnSpc>
              <a:spcBef>
                <a:spcPts val="1000"/>
              </a:spcBef>
              <a:defRPr sz="4800" i="1">
                <a:latin typeface="Helvetica"/>
                <a:ea typeface="Helvetica"/>
                <a:cs typeface="Helvetica"/>
                <a:sym typeface="Helvetica"/>
              </a:defRPr>
            </a:pPr>
            <a:r>
              <a:rPr sz="2400"/>
              <a:t>(Jotika Hermsen)</a:t>
            </a:r>
          </a:p>
        </p:txBody>
      </p:sp>
    </p:spTree>
  </p:cSld>
  <p:clrMapOvr>
    <a:masterClrMapping/>
  </p:clrMapOvr>
  <p:transition spd="med" advClick="0" advTm="10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3848" y="2212504"/>
            <a:ext cx="10089086" cy="5746948"/>
          </a:xfrm>
          <a:prstGeom prst="rect">
            <a:avLst/>
          </a:prstGeom>
        </p:spPr>
      </p:pic>
    </p:spTree>
    <p:extLst>
      <p:ext uri="{BB962C8B-B14F-4D97-AF65-F5344CB8AC3E}">
        <p14:creationId xmlns:p14="http://schemas.microsoft.com/office/powerpoint/2010/main" val="115755021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Aandacht</a:t>
            </a:r>
          </a:p>
        </p:txBody>
      </p:sp>
      <p:sp>
        <p:nvSpPr>
          <p:cNvPr id="3" name="Tijdelijke aanduiding voor tekst 2"/>
          <p:cNvSpPr>
            <a:spLocks noGrp="1"/>
          </p:cNvSpPr>
          <p:nvPr>
            <p:ph type="body" idx="1"/>
          </p:nvPr>
        </p:nvSpPr>
        <p:spPr/>
        <p:txBody>
          <a:bodyPr>
            <a:normAutofit fontScale="92500" lnSpcReduction="20000"/>
          </a:bodyPr>
          <a:lstStyle/>
          <a:p>
            <a:r>
              <a:rPr lang="nl-NL" altLang="nl-NL" dirty="0">
                <a:ea typeface="ＭＳ Ｐゴシック" panose="020B0600070205080204" pitchFamily="34" charset="-128"/>
              </a:rPr>
              <a:t>Lichaam, emoties en gedachten beïnvloeden elkaar voortdurend, zijn oorzaak voor elkaar</a:t>
            </a:r>
          </a:p>
          <a:p>
            <a:r>
              <a:rPr lang="nl-NL" altLang="nl-NL" dirty="0">
                <a:ea typeface="ＭＳ Ｐゴシック" panose="020B0600070205080204" pitchFamily="34" charset="-128"/>
              </a:rPr>
              <a:t>VB depressie</a:t>
            </a:r>
          </a:p>
          <a:p>
            <a:pPr lvl="2"/>
            <a:r>
              <a:rPr lang="nl-NL" altLang="nl-NL" dirty="0">
                <a:ea typeface="ＭＳ Ｐゴシック" panose="020B0600070205080204" pitchFamily="34" charset="-128"/>
              </a:rPr>
              <a:t>Negatieve gedachten, sombere stemming, passieve houding</a:t>
            </a:r>
          </a:p>
          <a:p>
            <a:pPr lvl="2"/>
            <a:r>
              <a:rPr lang="nl-NL" altLang="nl-NL" dirty="0">
                <a:ea typeface="ＭＳ Ｐゴシック" panose="020B0600070205080204" pitchFamily="34" charset="-128"/>
              </a:rPr>
              <a:t>Een negatieve gedachte geeft een sombere stemming en leidt tot passiviteit</a:t>
            </a:r>
          </a:p>
          <a:p>
            <a:endParaRPr lang="nl-NL" dirty="0"/>
          </a:p>
        </p:txBody>
      </p:sp>
    </p:spTree>
    <p:extLst>
      <p:ext uri="{BB962C8B-B14F-4D97-AF65-F5344CB8AC3E}">
        <p14:creationId xmlns:p14="http://schemas.microsoft.com/office/powerpoint/2010/main" val="412880154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Theorie van Lang</a:t>
            </a:r>
          </a:p>
        </p:txBody>
      </p:sp>
      <p:sp>
        <p:nvSpPr>
          <p:cNvPr id="3" name="Tijdelijke aanduiding voor tekst 2"/>
          <p:cNvSpPr>
            <a:spLocks noGrp="1"/>
          </p:cNvSpPr>
          <p:nvPr>
            <p:ph type="body" idx="1"/>
          </p:nvPr>
        </p:nvSpPr>
        <p:spPr/>
        <p:txBody>
          <a:bodyPr>
            <a:normAutofit fontScale="62500" lnSpcReduction="20000"/>
          </a:bodyPr>
          <a:lstStyle/>
          <a:p>
            <a:pPr eaLnBrk="1" hangingPunct="1"/>
            <a:r>
              <a:rPr lang="nl-NL" altLang="nl-NL" dirty="0">
                <a:ea typeface="ＭＳ Ｐゴシック" panose="020B0600070205080204" pitchFamily="34" charset="-128"/>
              </a:rPr>
              <a:t>Emotionele netwerken</a:t>
            </a:r>
          </a:p>
          <a:p>
            <a:pPr lvl="2" eaLnBrk="1" hangingPunct="1"/>
            <a:r>
              <a:rPr lang="nl-NL" altLang="nl-NL" dirty="0">
                <a:ea typeface="ＭＳ Ｐゴシック" panose="020B0600070205080204" pitchFamily="34" charset="-128"/>
              </a:rPr>
              <a:t>informatie over betekenisvolle gebeurtenissen opgeslagen in LTG</a:t>
            </a:r>
          </a:p>
          <a:p>
            <a:pPr lvl="4"/>
            <a:r>
              <a:rPr lang="nl-NL" altLang="nl-NL" dirty="0">
                <a:ea typeface="ＭＳ Ｐゴシック" panose="020B0600070205080204" pitchFamily="34" charset="-128"/>
              </a:rPr>
              <a:t>stimulus representaties</a:t>
            </a:r>
          </a:p>
          <a:p>
            <a:pPr lvl="4"/>
            <a:r>
              <a:rPr lang="nl-NL" altLang="nl-NL" dirty="0">
                <a:ea typeface="ＭＳ Ｐゴシック" panose="020B0600070205080204" pitchFamily="34" charset="-128"/>
              </a:rPr>
              <a:t>respons representaties</a:t>
            </a:r>
          </a:p>
          <a:p>
            <a:pPr lvl="4"/>
            <a:r>
              <a:rPr lang="nl-NL" altLang="nl-NL" dirty="0">
                <a:ea typeface="ＭＳ Ｐゴシック" panose="020B0600070205080204" pitchFamily="34" charset="-128"/>
              </a:rPr>
              <a:t>betekenis representaties</a:t>
            </a:r>
          </a:p>
          <a:p>
            <a:pPr eaLnBrk="1" hangingPunct="1"/>
            <a:r>
              <a:rPr lang="nl-NL" altLang="nl-NL" dirty="0">
                <a:ea typeface="ＭＳ Ｐゴシック" panose="020B0600070205080204" pitchFamily="34" charset="-128"/>
              </a:rPr>
              <a:t>Representaties vormen cognitieve netwerken die fungeren als mallen voor herkenning van betekenisvolle situaties</a:t>
            </a:r>
          </a:p>
          <a:p>
            <a:pPr eaLnBrk="1" hangingPunct="1"/>
            <a:r>
              <a:rPr lang="nl-NL" altLang="nl-NL" dirty="0">
                <a:ea typeface="ＭＳ Ｐゴシック" panose="020B0600070205080204" pitchFamily="34" charset="-128"/>
              </a:rPr>
              <a:t>Emotie is een responsprogramma wat gedrag organiseert met betrekking tot betekenisvolle situaties</a:t>
            </a:r>
          </a:p>
          <a:p>
            <a:endParaRPr lang="nl-NL" dirty="0"/>
          </a:p>
        </p:txBody>
      </p:sp>
    </p:spTree>
    <p:extLst>
      <p:ext uri="{BB962C8B-B14F-4D97-AF65-F5344CB8AC3E}">
        <p14:creationId xmlns:p14="http://schemas.microsoft.com/office/powerpoint/2010/main" val="1051399372"/>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JL-RECHTS 1"/>
          <p:cNvSpPr/>
          <p:nvPr/>
        </p:nvSpPr>
        <p:spPr>
          <a:xfrm>
            <a:off x="2132972" y="3322429"/>
            <a:ext cx="978408" cy="484632"/>
          </a:xfrm>
          <a:prstGeom prst="rightArrow">
            <a:avLst/>
          </a:prstGeom>
          <a:blipFill rotWithShape="1">
            <a:blip r:embed="rId2" cstate="print"/>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 name="Tekstvak 2"/>
          <p:cNvSpPr txBox="1"/>
          <p:nvPr/>
        </p:nvSpPr>
        <p:spPr>
          <a:xfrm>
            <a:off x="407371" y="2889727"/>
            <a:ext cx="172819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nl-NL" sz="6000" dirty="0" err="1"/>
              <a:t>R</a:t>
            </a:r>
            <a:r>
              <a:rPr lang="nl-NL" dirty="0" err="1"/>
              <a:t>s</a:t>
            </a:r>
            <a:endParaRPr kumimoji="0" lang="nl-NL" sz="4200" b="0" i="0" u="none" strike="noStrike" cap="none" spc="0" normalizeH="0" baseline="0" dirty="0">
              <a:ln>
                <a:noFill/>
              </a:ln>
              <a:solidFill>
                <a:srgbClr val="000000"/>
              </a:solidFill>
              <a:effectLst/>
              <a:uFillTx/>
              <a:latin typeface="+mn-lt"/>
              <a:ea typeface="+mn-ea"/>
              <a:cs typeface="+mn-cs"/>
              <a:sym typeface="Gill Sans"/>
            </a:endParaRPr>
          </a:p>
        </p:txBody>
      </p:sp>
      <p:sp>
        <p:nvSpPr>
          <p:cNvPr id="4" name="Tekstvak 3"/>
          <p:cNvSpPr txBox="1"/>
          <p:nvPr/>
        </p:nvSpPr>
        <p:spPr>
          <a:xfrm>
            <a:off x="3277002" y="2861890"/>
            <a:ext cx="2160240" cy="16722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6000" b="0" i="0" u="none" strike="noStrike" cap="none" spc="0" normalizeH="0" baseline="0" dirty="0" err="1">
                <a:ln>
                  <a:noFill/>
                </a:ln>
                <a:solidFill>
                  <a:srgbClr val="000000"/>
                </a:solidFill>
                <a:effectLst/>
                <a:uFillTx/>
                <a:latin typeface="+mn-lt"/>
                <a:ea typeface="+mn-ea"/>
                <a:cs typeface="+mn-cs"/>
                <a:sym typeface="Gill Sans"/>
              </a:rPr>
              <a:t>R</a:t>
            </a:r>
            <a:r>
              <a:rPr kumimoji="0" lang="nl-NL" sz="4000" b="0" i="0" u="none" strike="noStrike" cap="none" spc="0" normalizeH="0" baseline="0" dirty="0" err="1">
                <a:ln>
                  <a:noFill/>
                </a:ln>
                <a:solidFill>
                  <a:srgbClr val="000000"/>
                </a:solidFill>
                <a:effectLst/>
                <a:uFillTx/>
                <a:latin typeface="+mn-lt"/>
                <a:ea typeface="+mn-ea"/>
                <a:cs typeface="+mn-cs"/>
                <a:sym typeface="Gill Sans"/>
              </a:rPr>
              <a:t>r</a:t>
            </a:r>
            <a:r>
              <a:rPr kumimoji="0" lang="nl-NL" sz="6000" b="0" i="0" u="none" strike="noStrike" cap="none" spc="0" normalizeH="0" baseline="0" dirty="0">
                <a:ln>
                  <a:noFill/>
                </a:ln>
                <a:solidFill>
                  <a:srgbClr val="000000"/>
                </a:solidFill>
                <a:effectLst/>
                <a:uFillTx/>
                <a:latin typeface="+mn-lt"/>
                <a:ea typeface="+mn-ea"/>
                <a:cs typeface="+mn-cs"/>
                <a:sym typeface="Gill Sans"/>
              </a:rPr>
              <a:t> </a:t>
            </a:r>
            <a:r>
              <a:rPr kumimoji="0" lang="nl-NL" sz="4200" b="0" i="1" u="none" strike="noStrike" cap="none" spc="0" normalizeH="0" baseline="0" dirty="0">
                <a:ln>
                  <a:noFill/>
                </a:ln>
                <a:solidFill>
                  <a:srgbClr val="000000"/>
                </a:solidFill>
                <a:effectLst/>
                <a:uFillTx/>
                <a:latin typeface="+mn-lt"/>
                <a:ea typeface="+mn-ea"/>
                <a:cs typeface="+mn-cs"/>
                <a:sym typeface="Gill Sans"/>
              </a:rPr>
              <a:t>emotie</a:t>
            </a:r>
          </a:p>
        </p:txBody>
      </p:sp>
      <p:sp>
        <p:nvSpPr>
          <p:cNvPr id="6" name="PIJL-RECHTS 5"/>
          <p:cNvSpPr/>
          <p:nvPr/>
        </p:nvSpPr>
        <p:spPr>
          <a:xfrm>
            <a:off x="5566296" y="3255370"/>
            <a:ext cx="978408" cy="484632"/>
          </a:xfrm>
          <a:prstGeom prst="rightArrow">
            <a:avLst/>
          </a:prstGeom>
          <a:blipFill rotWithShape="1">
            <a:blip r:embed="rId2" cstate="print"/>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8" name="Gekromde PIJL-OMHOOG 7"/>
          <p:cNvSpPr/>
          <p:nvPr/>
        </p:nvSpPr>
        <p:spPr>
          <a:xfrm flipH="1">
            <a:off x="3985169" y="4732784"/>
            <a:ext cx="4824536" cy="1728192"/>
          </a:xfrm>
          <a:prstGeom prst="curvedUpArrow">
            <a:avLst/>
          </a:prstGeom>
          <a:blipFill rotWithShape="1">
            <a:blip r:embed="rId2" cstate="print"/>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0" name="Gekromde PIJL-OMLAAG 9"/>
          <p:cNvSpPr/>
          <p:nvPr/>
        </p:nvSpPr>
        <p:spPr>
          <a:xfrm>
            <a:off x="4198143" y="1301421"/>
            <a:ext cx="4824536" cy="1296144"/>
          </a:xfrm>
          <a:prstGeom prst="curvedDownArrow">
            <a:avLst/>
          </a:prstGeom>
          <a:blipFill rotWithShape="1">
            <a:blip r:embed="rId2" cstate="print"/>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6109" y="3151158"/>
            <a:ext cx="10604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kstvak 10"/>
          <p:cNvSpPr txBox="1"/>
          <p:nvPr/>
        </p:nvSpPr>
        <p:spPr>
          <a:xfrm>
            <a:off x="10702625" y="2991079"/>
            <a:ext cx="2132898"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4200" b="0" i="0" u="none" strike="noStrike" cap="none" spc="0" normalizeH="0" baseline="0" dirty="0">
                <a:ln>
                  <a:noFill/>
                </a:ln>
                <a:solidFill>
                  <a:srgbClr val="000000"/>
                </a:solidFill>
                <a:effectLst/>
                <a:uFillTx/>
                <a:latin typeface="+mn-lt"/>
                <a:ea typeface="+mn-ea"/>
                <a:cs typeface="+mn-cs"/>
                <a:sym typeface="Gill Sans"/>
              </a:rPr>
              <a:t>Gedrag</a:t>
            </a:r>
          </a:p>
        </p:txBody>
      </p:sp>
      <p:sp>
        <p:nvSpPr>
          <p:cNvPr id="12" name="Tekstvak 11"/>
          <p:cNvSpPr txBox="1"/>
          <p:nvPr/>
        </p:nvSpPr>
        <p:spPr>
          <a:xfrm>
            <a:off x="7269301" y="2829048"/>
            <a:ext cx="2291885" cy="16722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6000" b="0" i="0" u="none" strike="noStrike" cap="none" spc="0" normalizeH="0" baseline="0" dirty="0">
                <a:ln>
                  <a:noFill/>
                </a:ln>
                <a:solidFill>
                  <a:srgbClr val="000000"/>
                </a:solidFill>
                <a:effectLst/>
                <a:uFillTx/>
                <a:latin typeface="+mn-lt"/>
                <a:ea typeface="+mn-ea"/>
                <a:cs typeface="+mn-cs"/>
                <a:sym typeface="Gill Sans"/>
              </a:rPr>
              <a:t>R</a:t>
            </a:r>
            <a:r>
              <a:rPr kumimoji="0" lang="nl-NL" sz="4000" b="0" i="0" u="none" strike="noStrike" cap="none" spc="0" normalizeH="0" baseline="0" dirty="0">
                <a:ln>
                  <a:noFill/>
                </a:ln>
                <a:solidFill>
                  <a:srgbClr val="000000"/>
                </a:solidFill>
                <a:effectLst/>
                <a:uFillTx/>
                <a:latin typeface="+mn-lt"/>
                <a:ea typeface="+mn-ea"/>
                <a:cs typeface="+mn-cs"/>
                <a:sym typeface="Gill Sans"/>
              </a:rPr>
              <a:t>b</a:t>
            </a:r>
            <a:r>
              <a:rPr kumimoji="0" lang="nl-NL" sz="6000" b="0" i="0" u="none" strike="noStrike" cap="none" spc="0" normalizeH="0" baseline="0" dirty="0">
                <a:ln>
                  <a:noFill/>
                </a:ln>
                <a:solidFill>
                  <a:srgbClr val="000000"/>
                </a:solidFill>
                <a:effectLst/>
                <a:uFillTx/>
                <a:latin typeface="+mn-lt"/>
                <a:ea typeface="+mn-ea"/>
                <a:cs typeface="+mn-cs"/>
                <a:sym typeface="Gill Sans"/>
              </a:rPr>
              <a:t> </a:t>
            </a:r>
            <a:r>
              <a:rPr kumimoji="0" lang="nl-NL" sz="4200" b="0" i="1" u="none" strike="noStrike" cap="none" spc="0" normalizeH="0" baseline="0" dirty="0">
                <a:ln>
                  <a:noFill/>
                </a:ln>
                <a:solidFill>
                  <a:srgbClr val="000000"/>
                </a:solidFill>
                <a:effectLst/>
                <a:uFillTx/>
                <a:latin typeface="+mn-lt"/>
                <a:ea typeface="+mn-ea"/>
                <a:cs typeface="+mn-cs"/>
                <a:sym typeface="Gill Sans"/>
              </a:rPr>
              <a:t>betekenis</a:t>
            </a:r>
          </a:p>
        </p:txBody>
      </p:sp>
    </p:spTree>
    <p:extLst>
      <p:ext uri="{BB962C8B-B14F-4D97-AF65-F5344CB8AC3E}">
        <p14:creationId xmlns:p14="http://schemas.microsoft.com/office/powerpoint/2010/main" val="223963759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ea typeface="ＭＳ Ｐゴシック" panose="020B0600070205080204" pitchFamily="34" charset="-128"/>
              </a:rPr>
              <a:t>Déconditioneren</a:t>
            </a:r>
            <a:br>
              <a:rPr lang="nl-NL" altLang="nl-NL" dirty="0">
                <a:ea typeface="ＭＳ Ｐゴシック" panose="020B0600070205080204" pitchFamily="34" charset="-128"/>
              </a:rPr>
            </a:br>
            <a:r>
              <a:rPr lang="nl-NL" altLang="nl-NL" sz="3413" dirty="0">
                <a:ea typeface="ＭＳ Ｐゴシック" panose="020B0600070205080204" pitchFamily="34" charset="-128"/>
              </a:rPr>
              <a:t>hoe werkt het?</a:t>
            </a:r>
            <a:endParaRPr lang="nl-NL" dirty="0"/>
          </a:p>
        </p:txBody>
      </p:sp>
      <p:sp>
        <p:nvSpPr>
          <p:cNvPr id="3" name="Tijdelijke aanduiding voor tekst 2"/>
          <p:cNvSpPr>
            <a:spLocks noGrp="1"/>
          </p:cNvSpPr>
          <p:nvPr>
            <p:ph type="body" idx="1"/>
          </p:nvPr>
        </p:nvSpPr>
        <p:spPr>
          <a:xfrm>
            <a:off x="1304232" y="3724672"/>
            <a:ext cx="10464800" cy="5715000"/>
          </a:xfrm>
        </p:spPr>
        <p:txBody>
          <a:bodyPr>
            <a:normAutofit/>
          </a:bodyPr>
          <a:lstStyle/>
          <a:p>
            <a:pPr eaLnBrk="1" hangingPunct="1"/>
            <a:r>
              <a:rPr lang="nl-NL" altLang="nl-NL" dirty="0">
                <a:ea typeface="ＭＳ Ｐゴシック" panose="020B0600070205080204" pitchFamily="34" charset="-128"/>
              </a:rPr>
              <a:t>Observeren van gedachten, gevoelens</a:t>
            </a:r>
          </a:p>
          <a:p>
            <a:pPr eaLnBrk="1" hangingPunct="1"/>
            <a:r>
              <a:rPr lang="nl-NL" altLang="nl-NL" dirty="0">
                <a:ea typeface="ＭＳ Ｐゴシック" panose="020B0600070205080204" pitchFamily="34" charset="-128"/>
              </a:rPr>
              <a:t>Neigingen opmerken en niet uitvoeren</a:t>
            </a:r>
          </a:p>
          <a:p>
            <a:pPr eaLnBrk="1" hangingPunct="1"/>
            <a:r>
              <a:rPr lang="nl-NL" altLang="nl-NL" dirty="0">
                <a:ea typeface="ＭＳ Ｐゴシック" panose="020B0600070205080204" pitchFamily="34" charset="-128"/>
              </a:rPr>
              <a:t>Blijven observeren</a:t>
            </a:r>
          </a:p>
          <a:p>
            <a:pPr eaLnBrk="1" hangingPunct="1"/>
            <a:r>
              <a:rPr lang="nl-NL" altLang="nl-NL" dirty="0">
                <a:ea typeface="ＭＳ Ｐゴシック" panose="020B0600070205080204" pitchFamily="34" charset="-128"/>
              </a:rPr>
              <a:t>Nieuwe mogelijkheden ontstaan spontaan</a:t>
            </a:r>
          </a:p>
          <a:p>
            <a:endParaRPr lang="nl-NL" dirty="0"/>
          </a:p>
        </p:txBody>
      </p:sp>
    </p:spTree>
    <p:extLst>
      <p:ext uri="{BB962C8B-B14F-4D97-AF65-F5344CB8AC3E}">
        <p14:creationId xmlns:p14="http://schemas.microsoft.com/office/powerpoint/2010/main" val="41756563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0033" y="61600"/>
            <a:ext cx="6482554" cy="9423712"/>
          </a:xfrm>
          <a:prstGeom prst="rect">
            <a:avLst/>
          </a:prstGeom>
        </p:spPr>
      </p:pic>
    </p:spTree>
    <p:extLst>
      <p:ext uri="{BB962C8B-B14F-4D97-AF65-F5344CB8AC3E}">
        <p14:creationId xmlns:p14="http://schemas.microsoft.com/office/powerpoint/2010/main" val="189795035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err="1">
                <a:ea typeface="ＭＳ Ｐゴシック" panose="020B0600070205080204" pitchFamily="34" charset="-128"/>
              </a:rPr>
              <a:t>Contraconditioneren</a:t>
            </a:r>
            <a:r>
              <a:rPr lang="nl-NL" altLang="nl-NL" dirty="0">
                <a:ea typeface="ＭＳ Ｐゴシック" panose="020B0600070205080204" pitchFamily="34" charset="-128"/>
              </a:rPr>
              <a:t> </a:t>
            </a:r>
            <a:br>
              <a:rPr lang="nl-NL" altLang="nl-NL" dirty="0">
                <a:ea typeface="ＭＳ Ｐゴシック" panose="020B0600070205080204" pitchFamily="34" charset="-128"/>
              </a:rPr>
            </a:br>
            <a:r>
              <a:rPr lang="nl-NL" altLang="nl-NL" sz="3413" dirty="0">
                <a:ea typeface="ＭＳ Ｐゴシック" panose="020B0600070205080204" pitchFamily="34" charset="-128"/>
              </a:rPr>
              <a:t>hoe werkt het?</a:t>
            </a:r>
            <a:endParaRPr lang="nl-NL" dirty="0"/>
          </a:p>
        </p:txBody>
      </p:sp>
      <p:sp>
        <p:nvSpPr>
          <p:cNvPr id="3" name="Tijdelijke aanduiding voor tekst 2"/>
          <p:cNvSpPr>
            <a:spLocks noGrp="1"/>
          </p:cNvSpPr>
          <p:nvPr>
            <p:ph type="body" idx="1"/>
          </p:nvPr>
        </p:nvSpPr>
        <p:spPr>
          <a:xfrm>
            <a:off x="1304232" y="3724672"/>
            <a:ext cx="10464800" cy="5715000"/>
          </a:xfrm>
        </p:spPr>
        <p:txBody>
          <a:bodyPr>
            <a:normAutofit fontScale="92500" lnSpcReduction="10000"/>
          </a:bodyPr>
          <a:lstStyle/>
          <a:p>
            <a:pPr eaLnBrk="1" hangingPunct="1"/>
            <a:r>
              <a:rPr lang="nl-NL" altLang="nl-NL" dirty="0">
                <a:ea typeface="ＭＳ Ｐゴシック" panose="020B0600070205080204" pitchFamily="34" charset="-128"/>
              </a:rPr>
              <a:t>Nieuwe met het oude gedrag incompatibele gedragsneigingen koppelen aan bestaande emotionele netwerk met als gevolg verandering van de emotionele betekenis van het netwerk</a:t>
            </a:r>
          </a:p>
          <a:p>
            <a:pPr eaLnBrk="1" hangingPunct="1"/>
            <a:r>
              <a:rPr lang="nl-NL" altLang="nl-NL" dirty="0">
                <a:ea typeface="ＭＳ Ｐゴシック" panose="020B0600070205080204" pitchFamily="34" charset="-128"/>
              </a:rPr>
              <a:t>Wijziging in motorische reacties, lichaamshouding en gelaatsuitdrukking zijn de belangrijkste corrigerende elementen in contraconditionering</a:t>
            </a:r>
          </a:p>
          <a:p>
            <a:endParaRPr lang="nl-NL" dirty="0"/>
          </a:p>
        </p:txBody>
      </p:sp>
    </p:spTree>
    <p:extLst>
      <p:ext uri="{BB962C8B-B14F-4D97-AF65-F5344CB8AC3E}">
        <p14:creationId xmlns:p14="http://schemas.microsoft.com/office/powerpoint/2010/main" val="4175656368"/>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83" name="Shape 183"/>
          <p:cNvSpPr/>
          <p:nvPr/>
        </p:nvSpPr>
        <p:spPr>
          <a:xfrm>
            <a:off x="116644" y="4464050"/>
            <a:ext cx="12776201" cy="812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400"/>
            </a:pPr>
            <a:endParaRPr/>
          </a:p>
        </p:txBody>
      </p:sp>
      <p:sp>
        <p:nvSpPr>
          <p:cNvPr id="184" name="Shape 184"/>
          <p:cNvSpPr/>
          <p:nvPr/>
        </p:nvSpPr>
        <p:spPr>
          <a:xfrm>
            <a:off x="1587946" y="4464050"/>
            <a:ext cx="9833595" cy="150502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rPr lang="nl-NL" dirty="0"/>
              <a:t>Helende kracht van Bewustzijn</a:t>
            </a:r>
            <a:endParaRPr sz="2400" dirty="0"/>
          </a:p>
          <a:p>
            <a:pPr marR="457200" algn="l" defTabSz="457200">
              <a:lnSpc>
                <a:spcPct val="115000"/>
              </a:lnSpc>
              <a:spcBef>
                <a:spcPts val="1000"/>
              </a:spcBef>
              <a:defRPr sz="4800" i="1">
                <a:latin typeface="Helvetica"/>
                <a:ea typeface="Helvetica"/>
                <a:cs typeface="Helvetica"/>
                <a:sym typeface="Helvetica"/>
              </a:defRPr>
            </a:pPr>
            <a:endParaRPr sz="2400" dirty="0"/>
          </a:p>
        </p:txBody>
      </p:sp>
    </p:spTree>
    <p:extLst>
      <p:ext uri="{BB962C8B-B14F-4D97-AF65-F5344CB8AC3E}">
        <p14:creationId xmlns:p14="http://schemas.microsoft.com/office/powerpoint/2010/main" val="896983287"/>
      </p:ext>
    </p:extLst>
  </p:cSld>
  <p:clrMapOvr>
    <a:masterClrMapping/>
  </p:clrMapOvr>
  <p:transition spd="med" advClick="0" advTm="9000"/>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22" name="Picture 2" descr="Afbeeldingsresultaat voor osho zen flow"/>
          <p:cNvPicPr>
            <a:picLocks noChangeAspect="1" noChangeArrowheads="1"/>
          </p:cNvPicPr>
          <p:nvPr/>
        </p:nvPicPr>
        <p:blipFill>
          <a:blip r:embed="rId2" cstate="print"/>
          <a:srcRect/>
          <a:stretch>
            <a:fillRect/>
          </a:stretch>
        </p:blipFill>
        <p:spPr bwMode="auto">
          <a:xfrm>
            <a:off x="3766096" y="340296"/>
            <a:ext cx="5904656" cy="8745575"/>
          </a:xfrm>
          <a:prstGeom prst="rect">
            <a:avLst/>
          </a:prstGeom>
          <a:noFill/>
        </p:spPr>
      </p:pic>
    </p:spTree>
    <p:extLst>
      <p:ext uri="{BB962C8B-B14F-4D97-AF65-F5344CB8AC3E}">
        <p14:creationId xmlns:p14="http://schemas.microsoft.com/office/powerpoint/2010/main" val="2978679898"/>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6018" name="Picture 2" descr="Afbeeldingsresultaat voor osho zen flow"/>
          <p:cNvPicPr>
            <a:picLocks noChangeAspect="1" noChangeArrowheads="1"/>
          </p:cNvPicPr>
          <p:nvPr/>
        </p:nvPicPr>
        <p:blipFill>
          <a:blip r:embed="rId2" cstate="print"/>
          <a:srcRect/>
          <a:stretch>
            <a:fillRect/>
          </a:stretch>
        </p:blipFill>
        <p:spPr bwMode="auto">
          <a:xfrm>
            <a:off x="3118024" y="484312"/>
            <a:ext cx="5955566" cy="8779567"/>
          </a:xfrm>
          <a:prstGeom prst="rect">
            <a:avLst/>
          </a:prstGeom>
          <a:noFill/>
        </p:spPr>
      </p:pic>
    </p:spTree>
    <p:extLst>
      <p:ext uri="{BB962C8B-B14F-4D97-AF65-F5344CB8AC3E}">
        <p14:creationId xmlns:p14="http://schemas.microsoft.com/office/powerpoint/2010/main" val="2978679898"/>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droppedImage.png"/>
          <p:cNvPicPr>
            <a:picLocks noChangeAspect="1"/>
          </p:cNvPicPr>
          <p:nvPr/>
        </p:nvPicPr>
        <p:blipFill>
          <a:blip r:embed="rId2" cstate="print">
            <a:alphaModFix amt="20000"/>
            <a:extLst/>
          </a:blip>
          <a:stretch>
            <a:fillRect/>
          </a:stretch>
        </p:blipFill>
        <p:spPr>
          <a:xfrm>
            <a:off x="-4298800" y="-1243880"/>
            <a:ext cx="21297900" cy="13082402"/>
          </a:xfrm>
          <a:prstGeom prst="rect">
            <a:avLst/>
          </a:prstGeom>
          <a:ln w="12700">
            <a:miter lim="400000"/>
          </a:ln>
        </p:spPr>
      </p:pic>
      <p:sp>
        <p:nvSpPr>
          <p:cNvPr id="183" name="Shape 183"/>
          <p:cNvSpPr/>
          <p:nvPr/>
        </p:nvSpPr>
        <p:spPr>
          <a:xfrm>
            <a:off x="116644" y="4464050"/>
            <a:ext cx="12776201" cy="812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400"/>
            </a:pPr>
            <a:endParaRPr/>
          </a:p>
        </p:txBody>
      </p:sp>
      <p:sp>
        <p:nvSpPr>
          <p:cNvPr id="184" name="Shape 184"/>
          <p:cNvSpPr/>
          <p:nvPr/>
        </p:nvSpPr>
        <p:spPr>
          <a:xfrm>
            <a:off x="1029792" y="2140496"/>
            <a:ext cx="9833595" cy="150502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rPr lang="nl-NL" dirty="0"/>
              <a:t>Helende kracht van Bewustzijn</a:t>
            </a:r>
            <a:endParaRPr sz="2400" dirty="0"/>
          </a:p>
          <a:p>
            <a:pPr marR="457200" algn="l" defTabSz="457200">
              <a:lnSpc>
                <a:spcPct val="115000"/>
              </a:lnSpc>
              <a:spcBef>
                <a:spcPts val="1000"/>
              </a:spcBef>
              <a:defRPr sz="4800" i="1">
                <a:latin typeface="Helvetica"/>
                <a:ea typeface="Helvetica"/>
                <a:cs typeface="Helvetica"/>
                <a:sym typeface="Helvetica"/>
              </a:defRPr>
            </a:pPr>
            <a:endParaRPr sz="2400" dirty="0"/>
          </a:p>
        </p:txBody>
      </p:sp>
      <p:sp>
        <p:nvSpPr>
          <p:cNvPr id="5" name="Tekstvak 4"/>
          <p:cNvSpPr txBox="1"/>
          <p:nvPr/>
        </p:nvSpPr>
        <p:spPr>
          <a:xfrm>
            <a:off x="2397944" y="3366374"/>
            <a:ext cx="7128792"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 typeface="Arial" pitchFamily="34" charset="0"/>
              <a:buChar char="•"/>
              <a:tabLst/>
            </a:pPr>
            <a:r>
              <a:rPr kumimoji="0" lang="nl-NL" sz="4200" b="0" i="0" u="none" strike="noStrike" cap="none" spc="0" normalizeH="0" baseline="0" dirty="0">
                <a:ln>
                  <a:noFill/>
                </a:ln>
                <a:solidFill>
                  <a:srgbClr val="000000"/>
                </a:solidFill>
                <a:effectLst/>
                <a:uFillTx/>
                <a:latin typeface="+mn-lt"/>
                <a:ea typeface="+mn-ea"/>
                <a:cs typeface="+mn-cs"/>
                <a:sym typeface="Gill Sans"/>
              </a:rPr>
              <a:t>Observeren</a:t>
            </a:r>
          </a:p>
          <a:p>
            <a:pPr lvl="2" indent="0" algn="l">
              <a:buFont typeface="Arial" pitchFamily="34" charset="0"/>
              <a:buChar char="•"/>
            </a:pPr>
            <a:endParaRPr kumimoji="0" lang="nl-NL" b="0" i="0" u="none" strike="noStrike" cap="none" spc="0" normalizeH="0" baseline="0" dirty="0">
              <a:ln>
                <a:noFill/>
              </a:ln>
              <a:solidFill>
                <a:srgbClr val="000000"/>
              </a:solidFill>
              <a:effectLst/>
              <a:uFillTx/>
              <a:latin typeface="+mn-lt"/>
              <a:ea typeface="+mn-ea"/>
              <a:cs typeface="+mn-cs"/>
              <a:sym typeface="Gill Sans"/>
            </a:endParaRPr>
          </a:p>
          <a:p>
            <a:pPr lvl="2" indent="0" algn="l">
              <a:buFont typeface="Arial" pitchFamily="34" charset="0"/>
              <a:buChar char="•"/>
            </a:pPr>
            <a:r>
              <a:rPr kumimoji="0" lang="nl-NL" b="0" i="0" u="none" strike="noStrike" cap="none" spc="0" normalizeH="0" baseline="0" dirty="0">
                <a:ln>
                  <a:noFill/>
                </a:ln>
                <a:solidFill>
                  <a:srgbClr val="000000"/>
                </a:solidFill>
                <a:effectLst/>
                <a:uFillTx/>
                <a:latin typeface="+mn-lt"/>
                <a:ea typeface="+mn-ea"/>
                <a:cs typeface="+mn-cs"/>
                <a:sym typeface="Gill Sans"/>
              </a:rPr>
              <a:t>Deconditioneren</a:t>
            </a:r>
          </a:p>
          <a:p>
            <a:pPr marL="0" marR="0" indent="0" algn="l" defTabSz="584200" rtl="0" fontAlgn="auto" latinLnBrk="0" hangingPunct="0">
              <a:lnSpc>
                <a:spcPct val="100000"/>
              </a:lnSpc>
              <a:spcBef>
                <a:spcPts val="0"/>
              </a:spcBef>
              <a:spcAft>
                <a:spcPts val="0"/>
              </a:spcAft>
              <a:buClrTx/>
              <a:buSzTx/>
              <a:buFont typeface="Arial" pitchFamily="34" charset="0"/>
              <a:buChar char="•"/>
              <a:tabLst/>
            </a:pPr>
            <a:endParaRPr lang="nl-NL" dirty="0"/>
          </a:p>
          <a:p>
            <a:pPr marL="0" marR="0" indent="0" algn="l" defTabSz="584200" rtl="0" fontAlgn="auto" latinLnBrk="0" hangingPunct="0">
              <a:lnSpc>
                <a:spcPct val="100000"/>
              </a:lnSpc>
              <a:spcBef>
                <a:spcPts val="0"/>
              </a:spcBef>
              <a:spcAft>
                <a:spcPts val="0"/>
              </a:spcAft>
              <a:buClrTx/>
              <a:buSzTx/>
              <a:buFont typeface="Arial" pitchFamily="34" charset="0"/>
              <a:buChar char="•"/>
              <a:tabLst/>
            </a:pPr>
            <a:r>
              <a:rPr lang="nl-NL" dirty="0" err="1"/>
              <a:t>Contraconditioneren</a:t>
            </a:r>
            <a:r>
              <a:rPr lang="nl-NL" dirty="0"/>
              <a:t> </a:t>
            </a:r>
            <a:endParaRPr kumimoji="0" lang="nl-NL" sz="4200" b="0" i="0" u="none" strike="noStrike" cap="none" spc="0" normalizeH="0" baseline="0" dirty="0">
              <a:ln>
                <a:noFill/>
              </a:ln>
              <a:solidFill>
                <a:srgbClr val="000000"/>
              </a:solidFill>
              <a:effectLst/>
              <a:uFillTx/>
              <a:latin typeface="+mn-lt"/>
              <a:ea typeface="+mn-ea"/>
              <a:cs typeface="+mn-cs"/>
              <a:sym typeface="Gill Sans"/>
            </a:endParaRPr>
          </a:p>
        </p:txBody>
      </p:sp>
    </p:spTree>
    <p:extLst>
      <p:ext uri="{BB962C8B-B14F-4D97-AF65-F5344CB8AC3E}">
        <p14:creationId xmlns:p14="http://schemas.microsoft.com/office/powerpoint/2010/main" val="896983287"/>
      </p:ext>
    </p:extLst>
  </p:cSld>
  <p:clrMapOvr>
    <a:masterClrMapping/>
  </p:clrMapOvr>
  <p:transition spd="med" advClick="0" advTm="9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1389832" y="2212504"/>
            <a:ext cx="10464800" cy="5715000"/>
          </a:xfrm>
        </p:spPr>
        <p:txBody>
          <a:bodyPr>
            <a:normAutofit fontScale="77500" lnSpcReduction="20000"/>
          </a:bodyPr>
          <a:lstStyle/>
          <a:p>
            <a:pPr eaLnBrk="1" hangingPunct="1"/>
            <a:r>
              <a:rPr lang="nl-NL" altLang="nl-NL" dirty="0">
                <a:ea typeface="ＭＳ Ｐゴシック" panose="020B0600070205080204" pitchFamily="34" charset="-128"/>
              </a:rPr>
              <a:t>observeer alles wat zich aandient</a:t>
            </a:r>
          </a:p>
          <a:p>
            <a:pPr eaLnBrk="1" hangingPunct="1"/>
            <a:r>
              <a:rPr lang="nl-NL" altLang="nl-NL" dirty="0">
                <a:ea typeface="ＭＳ Ｐゴシック" panose="020B0600070205080204" pitchFamily="34" charset="-128"/>
              </a:rPr>
              <a:t>ervaar je lichamelijke reacties</a:t>
            </a:r>
          </a:p>
          <a:p>
            <a:pPr eaLnBrk="1" hangingPunct="1"/>
            <a:r>
              <a:rPr lang="nl-NL" altLang="nl-NL" dirty="0">
                <a:ea typeface="ＭＳ Ｐゴシック" panose="020B0600070205080204" pitchFamily="34" charset="-128"/>
              </a:rPr>
              <a:t>welke neigingen merk je op</a:t>
            </a:r>
          </a:p>
          <a:p>
            <a:pPr eaLnBrk="1" hangingPunct="1"/>
            <a:r>
              <a:rPr lang="nl-NL" altLang="nl-NL" dirty="0">
                <a:ea typeface="ＭＳ Ｐゴシック" panose="020B0600070205080204" pitchFamily="34" charset="-128"/>
              </a:rPr>
              <a:t>en observeer</a:t>
            </a:r>
          </a:p>
          <a:p>
            <a:pPr eaLnBrk="1" hangingPunct="1"/>
            <a:r>
              <a:rPr lang="nl-NL" altLang="nl-NL" dirty="0">
                <a:ea typeface="ＭＳ Ｐゴシック" panose="020B0600070205080204" pitchFamily="34" charset="-128"/>
              </a:rPr>
              <a:t>en observeer</a:t>
            </a:r>
          </a:p>
          <a:p>
            <a:pPr eaLnBrk="1" hangingPunct="1"/>
            <a:r>
              <a:rPr lang="nl-NL" altLang="nl-NL" dirty="0">
                <a:ea typeface="ＭＳ Ｐゴシック" panose="020B0600070205080204" pitchFamily="34" charset="-128"/>
              </a:rPr>
              <a:t>en accepteer</a:t>
            </a:r>
          </a:p>
          <a:p>
            <a:pPr eaLnBrk="1" hangingPunct="1"/>
            <a:r>
              <a:rPr lang="nl-NL" altLang="nl-NL" dirty="0">
                <a:ea typeface="ＭＳ Ｐゴシック" panose="020B0600070205080204" pitchFamily="34" charset="-128"/>
              </a:rPr>
              <a:t>…………</a:t>
            </a:r>
          </a:p>
          <a:p>
            <a:pPr eaLnBrk="1" hangingPunct="1"/>
            <a:r>
              <a:rPr lang="nl-NL" altLang="nl-NL" dirty="0">
                <a:ea typeface="ＭＳ Ｐゴシック" panose="020B0600070205080204" pitchFamily="34" charset="-128"/>
              </a:rPr>
              <a:t>…………..</a:t>
            </a:r>
          </a:p>
          <a:p>
            <a:endParaRPr lang="nl-NL" dirty="0"/>
          </a:p>
        </p:txBody>
      </p:sp>
    </p:spTree>
    <p:extLst>
      <p:ext uri="{BB962C8B-B14F-4D97-AF65-F5344CB8AC3E}">
        <p14:creationId xmlns:p14="http://schemas.microsoft.com/office/powerpoint/2010/main" val="3483084589"/>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83" name="Shape 183"/>
          <p:cNvSpPr/>
          <p:nvPr/>
        </p:nvSpPr>
        <p:spPr>
          <a:xfrm>
            <a:off x="116644" y="4464050"/>
            <a:ext cx="12776201" cy="812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400"/>
            </a:pPr>
            <a:endParaRPr/>
          </a:p>
        </p:txBody>
      </p:sp>
      <p:sp>
        <p:nvSpPr>
          <p:cNvPr id="184" name="Shape 184"/>
          <p:cNvSpPr/>
          <p:nvPr/>
        </p:nvSpPr>
        <p:spPr>
          <a:xfrm>
            <a:off x="2069405" y="4473537"/>
            <a:ext cx="8864601" cy="150502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rPr lang="nl-NL" dirty="0"/>
              <a:t>Angst, woede, depressie </a:t>
            </a:r>
            <a:endParaRPr sz="2400" dirty="0"/>
          </a:p>
          <a:p>
            <a:pPr marR="457200" algn="l" defTabSz="457200">
              <a:lnSpc>
                <a:spcPct val="115000"/>
              </a:lnSpc>
              <a:spcBef>
                <a:spcPts val="1000"/>
              </a:spcBef>
              <a:defRPr sz="4800" i="1">
                <a:latin typeface="Helvetica"/>
                <a:ea typeface="Helvetica"/>
                <a:cs typeface="Helvetica"/>
                <a:sym typeface="Helvetica"/>
              </a:defRPr>
            </a:pPr>
            <a:endParaRPr sz="2400" dirty="0"/>
          </a:p>
        </p:txBody>
      </p:sp>
    </p:spTree>
    <p:extLst>
      <p:ext uri="{BB962C8B-B14F-4D97-AF65-F5344CB8AC3E}">
        <p14:creationId xmlns:p14="http://schemas.microsoft.com/office/powerpoint/2010/main" val="1202430793"/>
      </p:ext>
    </p:extLst>
  </p:cSld>
  <p:clrMapOvr>
    <a:masterClrMapping/>
  </p:clrMapOvr>
  <p:transition spd="med" advClick="0" advTm="9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droppedImage.png"/>
          <p:cNvPicPr>
            <a:picLocks noChangeAspect="1"/>
          </p:cNvPicPr>
          <p:nvPr/>
        </p:nvPicPr>
        <p:blipFill>
          <a:blip r:embed="rId2" cstate="print">
            <a:alphaModFix amt="20000"/>
            <a:extLst/>
          </a:blip>
          <a:stretch>
            <a:fillRect/>
          </a:stretch>
        </p:blipFill>
        <p:spPr>
          <a:xfrm>
            <a:off x="-4144206" y="-1027856"/>
            <a:ext cx="21297900" cy="13082402"/>
          </a:xfrm>
          <a:prstGeom prst="rect">
            <a:avLst/>
          </a:prstGeom>
          <a:ln w="12700">
            <a:miter lim="400000"/>
          </a:ln>
        </p:spPr>
      </p:pic>
      <p:sp>
        <p:nvSpPr>
          <p:cNvPr id="183" name="Shape 183"/>
          <p:cNvSpPr/>
          <p:nvPr/>
        </p:nvSpPr>
        <p:spPr>
          <a:xfrm>
            <a:off x="116644" y="4464050"/>
            <a:ext cx="12776201" cy="812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400"/>
            </a:pPr>
            <a:endParaRPr/>
          </a:p>
        </p:txBody>
      </p:sp>
      <p:sp>
        <p:nvSpPr>
          <p:cNvPr id="184" name="Shape 184"/>
          <p:cNvSpPr/>
          <p:nvPr/>
        </p:nvSpPr>
        <p:spPr>
          <a:xfrm>
            <a:off x="1989857" y="29322"/>
            <a:ext cx="8864601" cy="107414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rPr lang="nl-NL" sz="6000" dirty="0"/>
              <a:t>Angst</a:t>
            </a:r>
            <a:endParaRPr sz="6000" dirty="0"/>
          </a:p>
        </p:txBody>
      </p:sp>
      <p:sp>
        <p:nvSpPr>
          <p:cNvPr id="2" name="Tekstvak 1"/>
          <p:cNvSpPr txBox="1"/>
          <p:nvPr/>
        </p:nvSpPr>
        <p:spPr>
          <a:xfrm>
            <a:off x="1956641" y="1276400"/>
            <a:ext cx="8280920" cy="9797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nl-NL" sz="4200" b="0" i="0" u="none" strike="noStrike" cap="none" spc="0" normalizeH="0" baseline="0" dirty="0">
                <a:ln>
                  <a:noFill/>
                </a:ln>
                <a:solidFill>
                  <a:srgbClr val="000000"/>
                </a:solidFill>
                <a:effectLst/>
                <a:uFillTx/>
                <a:latin typeface="+mn-lt"/>
                <a:ea typeface="+mn-ea"/>
                <a:cs typeface="+mn-cs"/>
                <a:sym typeface="Gill Sans"/>
              </a:rPr>
              <a:t>Er is angst, welkom angst</a:t>
            </a:r>
          </a:p>
          <a:p>
            <a:pPr marL="0" marR="0" indent="0" algn="l" defTabSz="584200" rtl="0" fontAlgn="auto" latinLnBrk="0" hangingPunct="0">
              <a:lnSpc>
                <a:spcPct val="100000"/>
              </a:lnSpc>
              <a:spcBef>
                <a:spcPts val="0"/>
              </a:spcBef>
              <a:spcAft>
                <a:spcPts val="0"/>
              </a:spcAft>
              <a:buClrTx/>
              <a:buSzTx/>
              <a:buFontTx/>
              <a:buNone/>
              <a:tabLst/>
            </a:pPr>
            <a:r>
              <a:rPr kumimoji="0" lang="nl-NL" sz="4200" b="0" i="0" u="none" strike="noStrike" cap="none" spc="0" normalizeH="0" baseline="0" dirty="0">
                <a:ln>
                  <a:noFill/>
                </a:ln>
                <a:solidFill>
                  <a:srgbClr val="000000"/>
                </a:solidFill>
                <a:effectLst/>
                <a:uFillTx/>
                <a:latin typeface="+mn-lt"/>
                <a:ea typeface="+mn-ea"/>
                <a:cs typeface="+mn-cs"/>
                <a:sym typeface="Gill Sans"/>
              </a:rPr>
              <a:t>Aandacht gaat weg, wil ontsnappen</a:t>
            </a:r>
          </a:p>
          <a:p>
            <a:pPr marL="0" marR="0" indent="0" algn="l" defTabSz="584200" rtl="0" fontAlgn="auto" latinLnBrk="0" hangingPunct="0">
              <a:lnSpc>
                <a:spcPct val="100000"/>
              </a:lnSpc>
              <a:spcBef>
                <a:spcPts val="0"/>
              </a:spcBef>
              <a:spcAft>
                <a:spcPts val="0"/>
              </a:spcAft>
              <a:buClrTx/>
              <a:buSzTx/>
              <a:buFontTx/>
              <a:buNone/>
              <a:tabLst/>
            </a:pPr>
            <a:r>
              <a:rPr lang="nl-NL" dirty="0"/>
              <a:t>Lichaam blijft en bevriest</a:t>
            </a:r>
          </a:p>
          <a:p>
            <a:pPr marL="0" marR="0" indent="0" algn="l" defTabSz="584200" rtl="0" fontAlgn="auto" latinLnBrk="0" hangingPunct="0">
              <a:lnSpc>
                <a:spcPct val="100000"/>
              </a:lnSpc>
              <a:spcBef>
                <a:spcPts val="0"/>
              </a:spcBef>
              <a:spcAft>
                <a:spcPts val="0"/>
              </a:spcAft>
              <a:buClrTx/>
              <a:buSzTx/>
              <a:buFontTx/>
              <a:buNone/>
              <a:tabLst/>
            </a:pPr>
            <a:r>
              <a:rPr kumimoji="0" lang="nl-NL" sz="4200" b="0" i="0" u="none" strike="noStrike" cap="none" spc="0" normalizeH="0" baseline="0" dirty="0">
                <a:ln>
                  <a:noFill/>
                </a:ln>
                <a:solidFill>
                  <a:srgbClr val="000000"/>
                </a:solidFill>
                <a:effectLst/>
                <a:uFillTx/>
                <a:latin typeface="+mn-lt"/>
                <a:ea typeface="+mn-ea"/>
                <a:cs typeface="+mn-cs"/>
                <a:sym typeface="Gill Sans"/>
              </a:rPr>
              <a:t>Is geneigd in te krimpen</a:t>
            </a:r>
          </a:p>
          <a:p>
            <a:pPr marL="0" marR="0" indent="0" algn="l" defTabSz="584200" rtl="0" fontAlgn="auto" latinLnBrk="0" hangingPunct="0">
              <a:lnSpc>
                <a:spcPct val="100000"/>
              </a:lnSpc>
              <a:spcBef>
                <a:spcPts val="0"/>
              </a:spcBef>
              <a:spcAft>
                <a:spcPts val="0"/>
              </a:spcAft>
              <a:buClrTx/>
              <a:buSzTx/>
              <a:buFontTx/>
              <a:buNone/>
              <a:tabLst/>
            </a:pPr>
            <a:r>
              <a:rPr lang="nl-NL" dirty="0"/>
              <a:t>Geef toe aan die neiging</a:t>
            </a:r>
          </a:p>
          <a:p>
            <a:pPr marL="0" marR="0" indent="0" algn="l" defTabSz="584200" rtl="0" fontAlgn="auto" latinLnBrk="0" hangingPunct="0">
              <a:lnSpc>
                <a:spcPct val="100000"/>
              </a:lnSpc>
              <a:spcBef>
                <a:spcPts val="0"/>
              </a:spcBef>
              <a:spcAft>
                <a:spcPts val="0"/>
              </a:spcAft>
              <a:buClrTx/>
              <a:buSzTx/>
              <a:buFontTx/>
              <a:buNone/>
              <a:tabLst/>
            </a:pPr>
            <a:r>
              <a:rPr kumimoji="0" lang="nl-NL" sz="4200" b="0" i="0" u="none" strike="noStrike" cap="none" spc="0" normalizeH="0" baseline="0" dirty="0">
                <a:ln>
                  <a:noFill/>
                </a:ln>
                <a:solidFill>
                  <a:srgbClr val="000000"/>
                </a:solidFill>
                <a:effectLst/>
                <a:uFillTx/>
                <a:latin typeface="+mn-lt"/>
                <a:ea typeface="+mn-ea"/>
                <a:cs typeface="+mn-cs"/>
                <a:sym typeface="Gill Sans"/>
              </a:rPr>
              <a:t>Maak jezelf maar heel klein</a:t>
            </a:r>
          </a:p>
          <a:p>
            <a:pPr marL="0" marR="0" indent="0" algn="l" defTabSz="584200" rtl="0" fontAlgn="auto" latinLnBrk="0" hangingPunct="0">
              <a:lnSpc>
                <a:spcPct val="100000"/>
              </a:lnSpc>
              <a:spcBef>
                <a:spcPts val="0"/>
              </a:spcBef>
              <a:spcAft>
                <a:spcPts val="0"/>
              </a:spcAft>
              <a:buClrTx/>
              <a:buSzTx/>
              <a:buFontTx/>
              <a:buNone/>
              <a:tabLst/>
            </a:pPr>
            <a:r>
              <a:rPr lang="nl-NL" dirty="0"/>
              <a:t>En blijf observeren. </a:t>
            </a:r>
          </a:p>
          <a:p>
            <a:pPr marL="0" marR="0" indent="0" algn="l" defTabSz="584200" rtl="0" fontAlgn="auto" latinLnBrk="0" hangingPunct="0">
              <a:lnSpc>
                <a:spcPct val="100000"/>
              </a:lnSpc>
              <a:spcBef>
                <a:spcPts val="0"/>
              </a:spcBef>
              <a:spcAft>
                <a:spcPts val="0"/>
              </a:spcAft>
              <a:buClrTx/>
              <a:buSzTx/>
              <a:buFontTx/>
              <a:buNone/>
              <a:tabLst/>
            </a:pPr>
            <a:r>
              <a:rPr lang="nl-NL" dirty="0"/>
              <a:t>Wat merk je op.</a:t>
            </a:r>
          </a:p>
          <a:p>
            <a:pPr marL="0" marR="0" indent="0" algn="l" defTabSz="584200" rtl="0" fontAlgn="auto" latinLnBrk="0" hangingPunct="0">
              <a:lnSpc>
                <a:spcPct val="100000"/>
              </a:lnSpc>
              <a:spcBef>
                <a:spcPts val="0"/>
              </a:spcBef>
              <a:spcAft>
                <a:spcPts val="0"/>
              </a:spcAft>
              <a:buClrTx/>
              <a:buSzTx/>
              <a:buFontTx/>
              <a:buNone/>
              <a:tabLst/>
            </a:pPr>
            <a:r>
              <a:rPr lang="nl-NL" dirty="0"/>
              <a:t>Ik wil ruimte, ik wil bewegen</a:t>
            </a:r>
          </a:p>
          <a:p>
            <a:pPr marL="0" marR="0" indent="0" algn="l" defTabSz="584200" rtl="0" fontAlgn="auto" latinLnBrk="0" hangingPunct="0">
              <a:lnSpc>
                <a:spcPct val="100000"/>
              </a:lnSpc>
              <a:spcBef>
                <a:spcPts val="0"/>
              </a:spcBef>
              <a:spcAft>
                <a:spcPts val="0"/>
              </a:spcAft>
              <a:buClrTx/>
              <a:buSzTx/>
              <a:buFontTx/>
              <a:buNone/>
              <a:tabLst/>
            </a:pPr>
            <a:r>
              <a:rPr lang="nl-NL" dirty="0"/>
              <a:t>Geef daaraan toe en wat valt je op</a:t>
            </a:r>
          </a:p>
          <a:p>
            <a:pPr marL="0" marR="0" indent="0" algn="l" defTabSz="584200" rtl="0" fontAlgn="auto" latinLnBrk="0" hangingPunct="0">
              <a:lnSpc>
                <a:spcPct val="100000"/>
              </a:lnSpc>
              <a:spcBef>
                <a:spcPts val="0"/>
              </a:spcBef>
              <a:spcAft>
                <a:spcPts val="0"/>
              </a:spcAft>
              <a:buClrTx/>
              <a:buSzTx/>
              <a:buFontTx/>
              <a:buNone/>
              <a:tabLst/>
            </a:pPr>
            <a:r>
              <a:rPr lang="nl-NL" dirty="0"/>
              <a:t>Ik voel meer energie</a:t>
            </a:r>
          </a:p>
          <a:p>
            <a:pPr marL="0" marR="0" indent="0" algn="l" defTabSz="584200" rtl="0" fontAlgn="auto" latinLnBrk="0" hangingPunct="0">
              <a:lnSpc>
                <a:spcPct val="100000"/>
              </a:lnSpc>
              <a:spcBef>
                <a:spcPts val="0"/>
              </a:spcBef>
              <a:spcAft>
                <a:spcPts val="0"/>
              </a:spcAft>
              <a:buClrTx/>
              <a:buSzTx/>
              <a:buFontTx/>
              <a:buNone/>
              <a:tabLst/>
            </a:pPr>
            <a:r>
              <a:rPr lang="nl-NL" dirty="0"/>
              <a:t>Angst is minder</a:t>
            </a:r>
          </a:p>
          <a:p>
            <a:pPr marL="0" marR="0" indent="0" algn="l" defTabSz="584200" rtl="0" fontAlgn="auto" latinLnBrk="0" hangingPunct="0">
              <a:lnSpc>
                <a:spcPct val="100000"/>
              </a:lnSpc>
              <a:spcBef>
                <a:spcPts val="0"/>
              </a:spcBef>
              <a:spcAft>
                <a:spcPts val="0"/>
              </a:spcAft>
              <a:buClrTx/>
              <a:buSzTx/>
              <a:buFontTx/>
              <a:buNone/>
              <a:tabLst/>
            </a:pPr>
            <a:r>
              <a:rPr lang="nl-NL" dirty="0"/>
              <a:t>……………..</a:t>
            </a:r>
          </a:p>
          <a:p>
            <a:pPr marL="0" marR="0" indent="0" algn="l" defTabSz="584200" rtl="0" fontAlgn="auto" latinLnBrk="0" hangingPunct="0">
              <a:lnSpc>
                <a:spcPct val="100000"/>
              </a:lnSpc>
              <a:spcBef>
                <a:spcPts val="0"/>
              </a:spcBef>
              <a:spcAft>
                <a:spcPts val="0"/>
              </a:spcAft>
              <a:buClrTx/>
              <a:buSzTx/>
              <a:buFontTx/>
              <a:buNone/>
              <a:tabLst/>
            </a:pPr>
            <a:endParaRPr kumimoji="0" lang="nl-NL" sz="4200" b="0" i="0" u="none" strike="noStrike" cap="none" spc="0" normalizeH="0" baseline="0" dirty="0">
              <a:ln>
                <a:noFill/>
              </a:ln>
              <a:solidFill>
                <a:srgbClr val="000000"/>
              </a:solidFill>
              <a:effectLst/>
              <a:uFillTx/>
              <a:latin typeface="+mn-lt"/>
              <a:ea typeface="+mn-ea"/>
              <a:cs typeface="+mn-cs"/>
              <a:sym typeface="Gill Sans"/>
            </a:endParaRPr>
          </a:p>
          <a:p>
            <a:pPr marL="0" marR="0" indent="0" algn="l" defTabSz="584200" rtl="0" fontAlgn="auto" latinLnBrk="0" hangingPunct="0">
              <a:lnSpc>
                <a:spcPct val="100000"/>
              </a:lnSpc>
              <a:spcBef>
                <a:spcPts val="0"/>
              </a:spcBef>
              <a:spcAft>
                <a:spcPts val="0"/>
              </a:spcAft>
              <a:buClrTx/>
              <a:buSzTx/>
              <a:buFontTx/>
              <a:buNone/>
              <a:tabLst/>
            </a:pPr>
            <a:endParaRPr kumimoji="0" lang="nl-NL" sz="4200" b="0" i="0" u="none" strike="noStrike" cap="none" spc="0" normalizeH="0" baseline="0" dirty="0">
              <a:ln>
                <a:noFill/>
              </a:ln>
              <a:solidFill>
                <a:srgbClr val="000000"/>
              </a:solidFill>
              <a:effectLst/>
              <a:uFillTx/>
              <a:latin typeface="+mn-lt"/>
              <a:ea typeface="+mn-ea"/>
              <a:cs typeface="+mn-cs"/>
              <a:sym typeface="Gill Sans"/>
            </a:endParaRPr>
          </a:p>
        </p:txBody>
      </p:sp>
    </p:spTree>
    <p:extLst>
      <p:ext uri="{BB962C8B-B14F-4D97-AF65-F5344CB8AC3E}">
        <p14:creationId xmlns:p14="http://schemas.microsoft.com/office/powerpoint/2010/main" val="3672343268"/>
      </p:ext>
    </p:extLst>
  </p:cSld>
  <p:clrMapOvr>
    <a:masterClrMapping/>
  </p:clrMapOvr>
  <p:transition spd="med" advClick="0" advTm="9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2.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53" name="Shape 153"/>
          <p:cNvSpPr/>
          <p:nvPr/>
        </p:nvSpPr>
        <p:spPr>
          <a:xfrm>
            <a:off x="116643" y="3991610"/>
            <a:ext cx="12776202" cy="17576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Calibri"/>
                <a:ea typeface="Calibri"/>
                <a:cs typeface="Calibri"/>
                <a:sym typeface="Calibri"/>
              </a:defRPr>
            </a:pPr>
            <a:r>
              <a:t>There is no illusion greater than fear. </a:t>
            </a:r>
          </a:p>
          <a:p>
            <a:pPr marR="457200" defTabSz="457200">
              <a:lnSpc>
                <a:spcPct val="115000"/>
              </a:lnSpc>
              <a:spcBef>
                <a:spcPts val="1000"/>
              </a:spcBef>
              <a:defRPr sz="2400" i="1">
                <a:latin typeface="Calibri"/>
                <a:ea typeface="Calibri"/>
                <a:cs typeface="Calibri"/>
                <a:sym typeface="Calibri"/>
              </a:defRPr>
            </a:pPr>
            <a:r>
              <a:t>(Lao Tzu)</a:t>
            </a:r>
            <a:r>
              <a:rPr sz="4800" b="1"/>
              <a:t>	</a:t>
            </a:r>
          </a:p>
        </p:txBody>
      </p:sp>
    </p:spTree>
    <p:extLst>
      <p:ext uri="{BB962C8B-B14F-4D97-AF65-F5344CB8AC3E}">
        <p14:creationId xmlns:p14="http://schemas.microsoft.com/office/powerpoint/2010/main" val="2501212190"/>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droppedImage.png"/>
          <p:cNvPicPr>
            <a:picLocks noChangeAspect="1"/>
          </p:cNvPicPr>
          <p:nvPr/>
        </p:nvPicPr>
        <p:blipFill>
          <a:blip r:embed="rId2" cstate="print">
            <a:alphaModFix amt="20000"/>
            <a:extLst/>
          </a:blip>
          <a:stretch>
            <a:fillRect/>
          </a:stretch>
        </p:blipFill>
        <p:spPr>
          <a:xfrm>
            <a:off x="-4154784" y="-1027856"/>
            <a:ext cx="21297900" cy="13082402"/>
          </a:xfrm>
          <a:prstGeom prst="rect">
            <a:avLst/>
          </a:prstGeom>
          <a:ln w="12700">
            <a:miter lim="400000"/>
          </a:ln>
        </p:spPr>
      </p:pic>
      <p:sp>
        <p:nvSpPr>
          <p:cNvPr id="183" name="Shape 183"/>
          <p:cNvSpPr/>
          <p:nvPr/>
        </p:nvSpPr>
        <p:spPr>
          <a:xfrm>
            <a:off x="116644" y="4464050"/>
            <a:ext cx="12776201" cy="812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400"/>
            </a:pPr>
            <a:endParaRPr/>
          </a:p>
        </p:txBody>
      </p:sp>
      <p:sp>
        <p:nvSpPr>
          <p:cNvPr id="184" name="Shape 184"/>
          <p:cNvSpPr/>
          <p:nvPr/>
        </p:nvSpPr>
        <p:spPr>
          <a:xfrm>
            <a:off x="1989857" y="29322"/>
            <a:ext cx="8864601" cy="107414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rPr lang="nl-NL" sz="6000" dirty="0"/>
              <a:t>Woede</a:t>
            </a:r>
            <a:endParaRPr sz="6000" dirty="0"/>
          </a:p>
        </p:txBody>
      </p:sp>
      <p:sp>
        <p:nvSpPr>
          <p:cNvPr id="2" name="Tekstvak 1"/>
          <p:cNvSpPr txBox="1"/>
          <p:nvPr/>
        </p:nvSpPr>
        <p:spPr>
          <a:xfrm>
            <a:off x="1956641" y="953235"/>
            <a:ext cx="8280920" cy="10443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nl-NL" sz="4200" b="0" i="0" u="none" strike="noStrike" cap="none" spc="0" normalizeH="0" baseline="0" dirty="0">
                <a:ln>
                  <a:noFill/>
                </a:ln>
                <a:solidFill>
                  <a:srgbClr val="000000"/>
                </a:solidFill>
                <a:effectLst/>
                <a:uFillTx/>
                <a:latin typeface="+mn-lt"/>
                <a:ea typeface="+mn-ea"/>
                <a:cs typeface="+mn-cs"/>
                <a:sym typeface="Gill Sans"/>
              </a:rPr>
              <a:t>Er is woede, welkom woede</a:t>
            </a:r>
          </a:p>
          <a:p>
            <a:pPr marL="0" marR="0" indent="0" algn="l" defTabSz="584200" rtl="0" fontAlgn="auto" latinLnBrk="0" hangingPunct="0">
              <a:lnSpc>
                <a:spcPct val="100000"/>
              </a:lnSpc>
              <a:spcBef>
                <a:spcPts val="0"/>
              </a:spcBef>
              <a:spcAft>
                <a:spcPts val="0"/>
              </a:spcAft>
              <a:buClrTx/>
              <a:buSzTx/>
              <a:buFontTx/>
              <a:buNone/>
              <a:tabLst/>
            </a:pPr>
            <a:r>
              <a:rPr kumimoji="0" lang="nl-NL" sz="4200" b="0" i="0" u="none" strike="noStrike" cap="none" spc="0" normalizeH="0" baseline="0" dirty="0">
                <a:ln>
                  <a:noFill/>
                </a:ln>
                <a:solidFill>
                  <a:srgbClr val="000000"/>
                </a:solidFill>
                <a:effectLst/>
                <a:uFillTx/>
                <a:latin typeface="+mn-lt"/>
                <a:ea typeface="+mn-ea"/>
                <a:cs typeface="+mn-cs"/>
                <a:sym typeface="Gill Sans"/>
              </a:rPr>
              <a:t>Woede wil actie</a:t>
            </a:r>
          </a:p>
          <a:p>
            <a:pPr marL="0" marR="0" indent="0" algn="l" defTabSz="584200" rtl="0" fontAlgn="auto" latinLnBrk="0" hangingPunct="0">
              <a:lnSpc>
                <a:spcPct val="100000"/>
              </a:lnSpc>
              <a:spcBef>
                <a:spcPts val="0"/>
              </a:spcBef>
              <a:spcAft>
                <a:spcPts val="0"/>
              </a:spcAft>
              <a:buClrTx/>
              <a:buSzTx/>
              <a:buFontTx/>
              <a:buNone/>
              <a:tabLst/>
            </a:pPr>
            <a:r>
              <a:rPr lang="nl-NL" dirty="0"/>
              <a:t>Lichaam wordt onrustig</a:t>
            </a:r>
          </a:p>
          <a:p>
            <a:pPr marL="0" marR="0" indent="0" algn="l" defTabSz="584200" rtl="0" fontAlgn="auto" latinLnBrk="0" hangingPunct="0">
              <a:lnSpc>
                <a:spcPct val="100000"/>
              </a:lnSpc>
              <a:spcBef>
                <a:spcPts val="0"/>
              </a:spcBef>
              <a:spcAft>
                <a:spcPts val="0"/>
              </a:spcAft>
              <a:buClrTx/>
              <a:buSzTx/>
              <a:buFontTx/>
              <a:buNone/>
              <a:tabLst/>
            </a:pPr>
            <a:r>
              <a:rPr kumimoji="0" lang="nl-NL" sz="4200" b="0" i="0" u="none" strike="noStrike" cap="none" spc="0" normalizeH="0" baseline="0" dirty="0">
                <a:ln>
                  <a:noFill/>
                </a:ln>
                <a:solidFill>
                  <a:srgbClr val="000000"/>
                </a:solidFill>
                <a:effectLst/>
                <a:uFillTx/>
                <a:latin typeface="+mn-lt"/>
                <a:ea typeface="+mn-ea"/>
                <a:cs typeface="+mn-cs"/>
                <a:sym typeface="Gill Sans"/>
              </a:rPr>
              <a:t>Is geneigd te gaan stampen</a:t>
            </a:r>
          </a:p>
          <a:p>
            <a:pPr marL="0" marR="0" indent="0" algn="l" defTabSz="584200" rtl="0" fontAlgn="auto" latinLnBrk="0" hangingPunct="0">
              <a:lnSpc>
                <a:spcPct val="100000"/>
              </a:lnSpc>
              <a:spcBef>
                <a:spcPts val="0"/>
              </a:spcBef>
              <a:spcAft>
                <a:spcPts val="0"/>
              </a:spcAft>
              <a:buClrTx/>
              <a:buSzTx/>
              <a:buFontTx/>
              <a:buNone/>
              <a:tabLst/>
            </a:pPr>
            <a:r>
              <a:rPr lang="nl-NL" dirty="0"/>
              <a:t>Geef toe aan die neiging</a:t>
            </a:r>
          </a:p>
          <a:p>
            <a:pPr marL="0" marR="0" indent="0" algn="l" defTabSz="584200" rtl="0" fontAlgn="auto" latinLnBrk="0" hangingPunct="0">
              <a:lnSpc>
                <a:spcPct val="100000"/>
              </a:lnSpc>
              <a:spcBef>
                <a:spcPts val="0"/>
              </a:spcBef>
              <a:spcAft>
                <a:spcPts val="0"/>
              </a:spcAft>
              <a:buClrTx/>
              <a:buSzTx/>
              <a:buFontTx/>
              <a:buNone/>
              <a:tabLst/>
            </a:pPr>
            <a:r>
              <a:rPr kumimoji="0" lang="nl-NL" sz="4200" b="0" i="0" u="none" strike="noStrike" cap="none" spc="0" normalizeH="0" baseline="0" dirty="0">
                <a:ln>
                  <a:noFill/>
                </a:ln>
                <a:solidFill>
                  <a:srgbClr val="000000"/>
                </a:solidFill>
                <a:effectLst/>
                <a:uFillTx/>
                <a:latin typeface="+mn-lt"/>
                <a:ea typeface="+mn-ea"/>
                <a:cs typeface="+mn-cs"/>
                <a:sym typeface="Gill Sans"/>
              </a:rPr>
              <a:t>Stamp maar door de ruimte</a:t>
            </a:r>
          </a:p>
          <a:p>
            <a:pPr marL="0" marR="0" indent="0" algn="l" defTabSz="584200" rtl="0" fontAlgn="auto" latinLnBrk="0" hangingPunct="0">
              <a:lnSpc>
                <a:spcPct val="100000"/>
              </a:lnSpc>
              <a:spcBef>
                <a:spcPts val="0"/>
              </a:spcBef>
              <a:spcAft>
                <a:spcPts val="0"/>
              </a:spcAft>
              <a:buClrTx/>
              <a:buSzTx/>
              <a:buFontTx/>
              <a:buNone/>
              <a:tabLst/>
            </a:pPr>
            <a:r>
              <a:rPr lang="nl-NL" dirty="0"/>
              <a:t>En blijf observeren. </a:t>
            </a:r>
          </a:p>
          <a:p>
            <a:pPr marL="0" marR="0" indent="0" algn="l" defTabSz="584200" rtl="0" fontAlgn="auto" latinLnBrk="0" hangingPunct="0">
              <a:lnSpc>
                <a:spcPct val="100000"/>
              </a:lnSpc>
              <a:spcBef>
                <a:spcPts val="0"/>
              </a:spcBef>
              <a:spcAft>
                <a:spcPts val="0"/>
              </a:spcAft>
              <a:buClrTx/>
              <a:buSzTx/>
              <a:buFontTx/>
              <a:buNone/>
              <a:tabLst/>
            </a:pPr>
            <a:r>
              <a:rPr lang="nl-NL" dirty="0"/>
              <a:t>Wat merk je op.</a:t>
            </a:r>
          </a:p>
          <a:p>
            <a:pPr marL="0" marR="0" indent="0" algn="l" defTabSz="584200" rtl="0" fontAlgn="auto" latinLnBrk="0" hangingPunct="0">
              <a:lnSpc>
                <a:spcPct val="100000"/>
              </a:lnSpc>
              <a:spcBef>
                <a:spcPts val="0"/>
              </a:spcBef>
              <a:spcAft>
                <a:spcPts val="0"/>
              </a:spcAft>
              <a:buClrTx/>
              <a:buSzTx/>
              <a:buFontTx/>
              <a:buNone/>
              <a:tabLst/>
            </a:pPr>
            <a:r>
              <a:rPr lang="nl-NL" dirty="0"/>
              <a:t>Ik voel energie</a:t>
            </a:r>
          </a:p>
          <a:p>
            <a:pPr marL="0" marR="0" indent="0" algn="l" defTabSz="584200" rtl="0" fontAlgn="auto" latinLnBrk="0" hangingPunct="0">
              <a:lnSpc>
                <a:spcPct val="100000"/>
              </a:lnSpc>
              <a:spcBef>
                <a:spcPts val="0"/>
              </a:spcBef>
              <a:spcAft>
                <a:spcPts val="0"/>
              </a:spcAft>
              <a:buClrTx/>
              <a:buSzTx/>
              <a:buFontTx/>
              <a:buNone/>
              <a:tabLst/>
            </a:pPr>
            <a:r>
              <a:rPr lang="nl-NL" dirty="0"/>
              <a:t>Geef daaraan toe en wat valt je op</a:t>
            </a:r>
          </a:p>
          <a:p>
            <a:pPr marL="0" marR="0" indent="0" algn="l" defTabSz="584200" rtl="0" fontAlgn="auto" latinLnBrk="0" hangingPunct="0">
              <a:lnSpc>
                <a:spcPct val="100000"/>
              </a:lnSpc>
              <a:spcBef>
                <a:spcPts val="0"/>
              </a:spcBef>
              <a:spcAft>
                <a:spcPts val="0"/>
              </a:spcAft>
              <a:buClrTx/>
              <a:buSzTx/>
              <a:buFontTx/>
              <a:buNone/>
              <a:tabLst/>
            </a:pPr>
            <a:r>
              <a:rPr lang="nl-NL" dirty="0"/>
              <a:t>Ik kom tot rust </a:t>
            </a:r>
          </a:p>
          <a:p>
            <a:pPr marL="0" marR="0" indent="0" algn="l" defTabSz="584200" rtl="0" fontAlgn="auto" latinLnBrk="0" hangingPunct="0">
              <a:lnSpc>
                <a:spcPct val="100000"/>
              </a:lnSpc>
              <a:spcBef>
                <a:spcPts val="0"/>
              </a:spcBef>
              <a:spcAft>
                <a:spcPts val="0"/>
              </a:spcAft>
              <a:buClrTx/>
              <a:buSzTx/>
              <a:buFontTx/>
              <a:buNone/>
              <a:tabLst/>
            </a:pPr>
            <a:r>
              <a:rPr lang="nl-NL" dirty="0"/>
              <a:t>Woede is minder, daadkracht is sterker</a:t>
            </a:r>
          </a:p>
          <a:p>
            <a:pPr marL="0" marR="0" indent="0" algn="l" defTabSz="584200" rtl="0" fontAlgn="auto" latinLnBrk="0" hangingPunct="0">
              <a:lnSpc>
                <a:spcPct val="100000"/>
              </a:lnSpc>
              <a:spcBef>
                <a:spcPts val="0"/>
              </a:spcBef>
              <a:spcAft>
                <a:spcPts val="0"/>
              </a:spcAft>
              <a:buClrTx/>
              <a:buSzTx/>
              <a:buFontTx/>
              <a:buNone/>
              <a:tabLst/>
            </a:pPr>
            <a:r>
              <a:rPr lang="nl-NL" dirty="0"/>
              <a:t>……………..</a:t>
            </a:r>
          </a:p>
          <a:p>
            <a:pPr marL="0" marR="0" indent="0" algn="l" defTabSz="584200" rtl="0" fontAlgn="auto" latinLnBrk="0" hangingPunct="0">
              <a:lnSpc>
                <a:spcPct val="100000"/>
              </a:lnSpc>
              <a:spcBef>
                <a:spcPts val="0"/>
              </a:spcBef>
              <a:spcAft>
                <a:spcPts val="0"/>
              </a:spcAft>
              <a:buClrTx/>
              <a:buSzTx/>
              <a:buFontTx/>
              <a:buNone/>
              <a:tabLst/>
            </a:pPr>
            <a:endParaRPr kumimoji="0" lang="nl-NL" sz="4200" b="0" i="0" u="none" strike="noStrike" cap="none" spc="0" normalizeH="0" baseline="0" dirty="0">
              <a:ln>
                <a:noFill/>
              </a:ln>
              <a:solidFill>
                <a:srgbClr val="000000"/>
              </a:solidFill>
              <a:effectLst/>
              <a:uFillTx/>
              <a:latin typeface="+mn-lt"/>
              <a:ea typeface="+mn-ea"/>
              <a:cs typeface="+mn-cs"/>
              <a:sym typeface="Gill Sans"/>
            </a:endParaRPr>
          </a:p>
          <a:p>
            <a:pPr marL="0" marR="0" indent="0" algn="l" defTabSz="584200" rtl="0" fontAlgn="auto" latinLnBrk="0" hangingPunct="0">
              <a:lnSpc>
                <a:spcPct val="100000"/>
              </a:lnSpc>
              <a:spcBef>
                <a:spcPts val="0"/>
              </a:spcBef>
              <a:spcAft>
                <a:spcPts val="0"/>
              </a:spcAft>
              <a:buClrTx/>
              <a:buSzTx/>
              <a:buFontTx/>
              <a:buNone/>
              <a:tabLst/>
            </a:pPr>
            <a:endParaRPr kumimoji="0" lang="nl-NL" sz="4200" b="0" i="0" u="none" strike="noStrike" cap="none" spc="0" normalizeH="0" baseline="0" dirty="0">
              <a:ln>
                <a:noFill/>
              </a:ln>
              <a:solidFill>
                <a:srgbClr val="000000"/>
              </a:solidFill>
              <a:effectLst/>
              <a:uFillTx/>
              <a:latin typeface="+mn-lt"/>
              <a:ea typeface="+mn-ea"/>
              <a:cs typeface="+mn-cs"/>
              <a:sym typeface="Gill Sans"/>
            </a:endParaRPr>
          </a:p>
        </p:txBody>
      </p:sp>
    </p:spTree>
    <p:extLst>
      <p:ext uri="{BB962C8B-B14F-4D97-AF65-F5344CB8AC3E}">
        <p14:creationId xmlns:p14="http://schemas.microsoft.com/office/powerpoint/2010/main" val="3672343268"/>
      </p:ext>
    </p:extLst>
  </p:cSld>
  <p:clrMapOvr>
    <a:masterClrMapping/>
  </p:clrMapOvr>
  <p:transition spd="med" advClick="0" advTm="9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68" name="Shape 168"/>
          <p:cNvSpPr/>
          <p:nvPr/>
        </p:nvSpPr>
        <p:spPr>
          <a:xfrm>
            <a:off x="116644" y="1444307"/>
            <a:ext cx="12776201" cy="685228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t>Consciousness cannot </a:t>
            </a:r>
          </a:p>
          <a:p>
            <a:pPr marR="457200" defTabSz="457200">
              <a:lnSpc>
                <a:spcPct val="115000"/>
              </a:lnSpc>
              <a:spcBef>
                <a:spcPts val="1000"/>
              </a:spcBef>
              <a:defRPr sz="4800" i="1">
                <a:latin typeface="Helvetica"/>
                <a:ea typeface="Helvetica"/>
                <a:cs typeface="Helvetica"/>
                <a:sym typeface="Helvetica"/>
              </a:defRPr>
            </a:pPr>
            <a:r>
              <a:t>be known by the mind. </a:t>
            </a:r>
          </a:p>
          <a:p>
            <a:pPr marR="457200" defTabSz="457200">
              <a:lnSpc>
                <a:spcPct val="115000"/>
              </a:lnSpc>
              <a:spcBef>
                <a:spcPts val="1000"/>
              </a:spcBef>
              <a:defRPr sz="4800" i="1">
                <a:latin typeface="Helvetica"/>
                <a:ea typeface="Helvetica"/>
                <a:cs typeface="Helvetica"/>
                <a:sym typeface="Helvetica"/>
              </a:defRPr>
            </a:pPr>
            <a:r>
              <a:t>The mind is an object. </a:t>
            </a:r>
          </a:p>
          <a:p>
            <a:pPr marR="457200" defTabSz="457200">
              <a:lnSpc>
                <a:spcPct val="115000"/>
              </a:lnSpc>
              <a:spcBef>
                <a:spcPts val="1000"/>
              </a:spcBef>
              <a:defRPr sz="4800" i="1">
                <a:latin typeface="Helvetica"/>
                <a:ea typeface="Helvetica"/>
                <a:cs typeface="Helvetica"/>
                <a:sym typeface="Helvetica"/>
              </a:defRPr>
            </a:pPr>
            <a:r>
              <a:t>It does not know anything. </a:t>
            </a:r>
          </a:p>
          <a:p>
            <a:pPr marR="457200" defTabSz="457200">
              <a:lnSpc>
                <a:spcPct val="115000"/>
              </a:lnSpc>
              <a:spcBef>
                <a:spcPts val="1000"/>
              </a:spcBef>
              <a:defRPr sz="4800" i="1">
                <a:latin typeface="Helvetica"/>
                <a:ea typeface="Helvetica"/>
                <a:cs typeface="Helvetica"/>
                <a:sym typeface="Helvetica"/>
              </a:defRPr>
            </a:pPr>
            <a:r>
              <a:t>It is itself known </a:t>
            </a:r>
          </a:p>
          <a:p>
            <a:pPr marR="457200" defTabSz="457200">
              <a:lnSpc>
                <a:spcPct val="115000"/>
              </a:lnSpc>
              <a:spcBef>
                <a:spcPts val="1000"/>
              </a:spcBef>
              <a:defRPr sz="4800" i="1">
                <a:latin typeface="Helvetica"/>
                <a:ea typeface="Helvetica"/>
                <a:cs typeface="Helvetica"/>
                <a:sym typeface="Helvetica"/>
              </a:defRPr>
            </a:pPr>
            <a:r>
              <a:t>by consciousness. </a:t>
            </a:r>
          </a:p>
          <a:p>
            <a:pPr marR="457200" defTabSz="457200">
              <a:lnSpc>
                <a:spcPct val="115000"/>
              </a:lnSpc>
              <a:spcBef>
                <a:spcPts val="1000"/>
              </a:spcBef>
              <a:defRPr sz="4800" i="1">
                <a:latin typeface="Helvetica"/>
                <a:ea typeface="Helvetica"/>
                <a:cs typeface="Helvetica"/>
                <a:sym typeface="Helvetica"/>
              </a:defRPr>
            </a:pPr>
            <a:r>
              <a:rPr sz="2400"/>
              <a:t>(Rupert Spira)</a:t>
            </a:r>
          </a:p>
        </p:txBody>
      </p:sp>
    </p:spTree>
  </p:cSld>
  <p:clrMapOvr>
    <a:masterClrMapping/>
  </p:clrMapOvr>
  <p:transition spd="med" advClick="0" advTm="11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droppedImage.png"/>
          <p:cNvPicPr>
            <a:picLocks noChangeAspect="1"/>
          </p:cNvPicPr>
          <p:nvPr/>
        </p:nvPicPr>
        <p:blipFill>
          <a:blip r:embed="rId2" cstate="print">
            <a:alphaModFix amt="20000"/>
            <a:extLst/>
          </a:blip>
          <a:stretch>
            <a:fillRect/>
          </a:stretch>
        </p:blipFill>
        <p:spPr>
          <a:xfrm>
            <a:off x="-4144206" y="-1027856"/>
            <a:ext cx="21297900" cy="13082402"/>
          </a:xfrm>
          <a:prstGeom prst="rect">
            <a:avLst/>
          </a:prstGeom>
          <a:ln w="12700">
            <a:miter lim="400000"/>
          </a:ln>
        </p:spPr>
      </p:pic>
      <p:sp>
        <p:nvSpPr>
          <p:cNvPr id="183" name="Shape 183"/>
          <p:cNvSpPr/>
          <p:nvPr/>
        </p:nvSpPr>
        <p:spPr>
          <a:xfrm>
            <a:off x="116644" y="4464050"/>
            <a:ext cx="12776201" cy="812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400"/>
            </a:pPr>
            <a:endParaRPr/>
          </a:p>
        </p:txBody>
      </p:sp>
      <p:sp>
        <p:nvSpPr>
          <p:cNvPr id="184" name="Shape 184"/>
          <p:cNvSpPr/>
          <p:nvPr/>
        </p:nvSpPr>
        <p:spPr>
          <a:xfrm>
            <a:off x="1989857" y="29322"/>
            <a:ext cx="8864601" cy="107414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rPr lang="nl-NL" sz="6000" dirty="0"/>
              <a:t>Depressie</a:t>
            </a:r>
            <a:endParaRPr sz="6000" dirty="0"/>
          </a:p>
        </p:txBody>
      </p:sp>
      <p:sp>
        <p:nvSpPr>
          <p:cNvPr id="2" name="Tekstvak 1"/>
          <p:cNvSpPr txBox="1"/>
          <p:nvPr/>
        </p:nvSpPr>
        <p:spPr>
          <a:xfrm>
            <a:off x="1989857" y="1564432"/>
            <a:ext cx="9409087" cy="91512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nl-NL" sz="4200" b="0" i="0" u="none" strike="noStrike" cap="none" spc="0" normalizeH="0" baseline="0" dirty="0">
                <a:ln>
                  <a:noFill/>
                </a:ln>
                <a:solidFill>
                  <a:srgbClr val="000000"/>
                </a:solidFill>
                <a:effectLst/>
                <a:uFillTx/>
                <a:latin typeface="+mn-lt"/>
                <a:ea typeface="+mn-ea"/>
                <a:cs typeface="+mn-cs"/>
                <a:sym typeface="Gill Sans"/>
              </a:rPr>
              <a:t>Er is somber, welkom somber</a:t>
            </a:r>
          </a:p>
          <a:p>
            <a:pPr marL="0" marR="0" indent="0" algn="l" defTabSz="584200" rtl="0" fontAlgn="auto" latinLnBrk="0" hangingPunct="0">
              <a:lnSpc>
                <a:spcPct val="100000"/>
              </a:lnSpc>
              <a:spcBef>
                <a:spcPts val="0"/>
              </a:spcBef>
              <a:spcAft>
                <a:spcPts val="0"/>
              </a:spcAft>
              <a:buClrTx/>
              <a:buSzTx/>
              <a:buFontTx/>
              <a:buNone/>
              <a:tabLst/>
            </a:pPr>
            <a:r>
              <a:rPr kumimoji="0" lang="nl-NL" sz="4200" b="0" i="0" u="none" strike="noStrike" cap="none" spc="0" normalizeH="0" baseline="0" dirty="0">
                <a:ln>
                  <a:noFill/>
                </a:ln>
                <a:solidFill>
                  <a:srgbClr val="000000"/>
                </a:solidFill>
                <a:effectLst/>
                <a:uFillTx/>
                <a:latin typeface="+mn-lt"/>
                <a:ea typeface="+mn-ea"/>
                <a:cs typeface="+mn-cs"/>
                <a:sym typeface="Gill Sans"/>
              </a:rPr>
              <a:t>Nergens zin in</a:t>
            </a:r>
          </a:p>
          <a:p>
            <a:pPr marL="0" marR="0" indent="0" algn="l" defTabSz="584200" rtl="0" fontAlgn="auto" latinLnBrk="0" hangingPunct="0">
              <a:lnSpc>
                <a:spcPct val="100000"/>
              </a:lnSpc>
              <a:spcBef>
                <a:spcPts val="0"/>
              </a:spcBef>
              <a:spcAft>
                <a:spcPts val="0"/>
              </a:spcAft>
              <a:buClrTx/>
              <a:buSzTx/>
              <a:buFontTx/>
              <a:buNone/>
              <a:tabLst/>
            </a:pPr>
            <a:r>
              <a:rPr lang="nl-NL" dirty="0"/>
              <a:t>Ik wil liggen</a:t>
            </a:r>
          </a:p>
          <a:p>
            <a:pPr marL="0" marR="0" indent="0" algn="l" defTabSz="584200" rtl="0" fontAlgn="auto" latinLnBrk="0" hangingPunct="0">
              <a:lnSpc>
                <a:spcPct val="100000"/>
              </a:lnSpc>
              <a:spcBef>
                <a:spcPts val="0"/>
              </a:spcBef>
              <a:spcAft>
                <a:spcPts val="0"/>
              </a:spcAft>
              <a:buClrTx/>
              <a:buSzTx/>
              <a:buFontTx/>
              <a:buNone/>
              <a:tabLst/>
            </a:pPr>
            <a:r>
              <a:rPr lang="nl-NL" dirty="0"/>
              <a:t>Ga maar liggen en blijf observeren</a:t>
            </a:r>
          </a:p>
          <a:p>
            <a:pPr marL="0" marR="0" indent="0" algn="l" defTabSz="584200" rtl="0" fontAlgn="auto" latinLnBrk="0" hangingPunct="0">
              <a:lnSpc>
                <a:spcPct val="100000"/>
              </a:lnSpc>
              <a:spcBef>
                <a:spcPts val="0"/>
              </a:spcBef>
              <a:spcAft>
                <a:spcPts val="0"/>
              </a:spcAft>
              <a:buClrTx/>
              <a:buSzTx/>
              <a:buFontTx/>
              <a:buNone/>
              <a:tabLst/>
            </a:pPr>
            <a:r>
              <a:rPr lang="nl-NL" dirty="0"/>
              <a:t>Er gebeurt helemaal niks</a:t>
            </a:r>
          </a:p>
          <a:p>
            <a:pPr marL="0" marR="0" indent="0" algn="l" defTabSz="584200" rtl="0" fontAlgn="auto" latinLnBrk="0" hangingPunct="0">
              <a:lnSpc>
                <a:spcPct val="100000"/>
              </a:lnSpc>
              <a:spcBef>
                <a:spcPts val="0"/>
              </a:spcBef>
              <a:spcAft>
                <a:spcPts val="0"/>
              </a:spcAft>
              <a:buClrTx/>
              <a:buSzTx/>
              <a:buFontTx/>
              <a:buNone/>
              <a:tabLst/>
            </a:pPr>
            <a:r>
              <a:rPr lang="nl-NL" dirty="0"/>
              <a:t>Wat ervaar je</a:t>
            </a:r>
          </a:p>
          <a:p>
            <a:pPr marL="0" marR="0" indent="0" algn="l" defTabSz="584200" rtl="0" fontAlgn="auto" latinLnBrk="0" hangingPunct="0">
              <a:lnSpc>
                <a:spcPct val="100000"/>
              </a:lnSpc>
              <a:spcBef>
                <a:spcPts val="0"/>
              </a:spcBef>
              <a:spcAft>
                <a:spcPts val="0"/>
              </a:spcAft>
              <a:buClrTx/>
              <a:buSzTx/>
              <a:buFontTx/>
              <a:buNone/>
              <a:tabLst/>
            </a:pPr>
            <a:r>
              <a:rPr lang="nl-NL" dirty="0"/>
              <a:t>Het is wel ok zo</a:t>
            </a:r>
          </a:p>
          <a:p>
            <a:pPr marL="0" marR="0" indent="0" algn="l" defTabSz="584200" rtl="0" fontAlgn="auto" latinLnBrk="0" hangingPunct="0">
              <a:lnSpc>
                <a:spcPct val="100000"/>
              </a:lnSpc>
              <a:spcBef>
                <a:spcPts val="0"/>
              </a:spcBef>
              <a:spcAft>
                <a:spcPts val="0"/>
              </a:spcAft>
              <a:buClrTx/>
              <a:buSzTx/>
              <a:buFontTx/>
              <a:buNone/>
              <a:tabLst/>
            </a:pPr>
            <a:r>
              <a:rPr lang="nl-NL" dirty="0"/>
              <a:t>Er zijn geen neigingen</a:t>
            </a:r>
          </a:p>
          <a:p>
            <a:pPr marL="0" marR="0" indent="0" algn="l" defTabSz="584200" rtl="0" fontAlgn="auto" latinLnBrk="0" hangingPunct="0">
              <a:lnSpc>
                <a:spcPct val="100000"/>
              </a:lnSpc>
              <a:spcBef>
                <a:spcPts val="0"/>
              </a:spcBef>
              <a:spcAft>
                <a:spcPts val="0"/>
              </a:spcAft>
              <a:buClrTx/>
              <a:buSzTx/>
              <a:buFontTx/>
              <a:buNone/>
              <a:tabLst/>
            </a:pPr>
            <a:r>
              <a:rPr lang="nl-NL" dirty="0"/>
              <a:t>Blijf observeren</a:t>
            </a:r>
          </a:p>
          <a:p>
            <a:pPr marL="0" marR="0" indent="0" algn="l" defTabSz="584200" rtl="0" fontAlgn="auto" latinLnBrk="0" hangingPunct="0">
              <a:lnSpc>
                <a:spcPct val="100000"/>
              </a:lnSpc>
              <a:spcBef>
                <a:spcPts val="0"/>
              </a:spcBef>
              <a:spcAft>
                <a:spcPts val="0"/>
              </a:spcAft>
              <a:buClrTx/>
              <a:buSzTx/>
              <a:buFontTx/>
              <a:buNone/>
              <a:tabLst/>
            </a:pPr>
            <a:r>
              <a:rPr lang="nl-NL" dirty="0"/>
              <a:t>Ik merk dat ik een beetje wil bewegen</a:t>
            </a:r>
          </a:p>
          <a:p>
            <a:pPr marL="0" marR="0" indent="0" algn="l" defTabSz="584200" rtl="0" fontAlgn="auto" latinLnBrk="0" hangingPunct="0">
              <a:lnSpc>
                <a:spcPct val="100000"/>
              </a:lnSpc>
              <a:spcBef>
                <a:spcPts val="0"/>
              </a:spcBef>
              <a:spcAft>
                <a:spcPts val="0"/>
              </a:spcAft>
              <a:buClrTx/>
              <a:buSzTx/>
              <a:buFontTx/>
              <a:buNone/>
              <a:tabLst/>
            </a:pPr>
            <a:r>
              <a:rPr lang="nl-NL" dirty="0"/>
              <a:t>Geef daar aan toe</a:t>
            </a:r>
          </a:p>
          <a:p>
            <a:pPr marL="0" marR="0" indent="0" algn="l" defTabSz="584200" rtl="0" fontAlgn="auto" latinLnBrk="0" hangingPunct="0">
              <a:lnSpc>
                <a:spcPct val="100000"/>
              </a:lnSpc>
              <a:spcBef>
                <a:spcPts val="0"/>
              </a:spcBef>
              <a:spcAft>
                <a:spcPts val="0"/>
              </a:spcAft>
              <a:buClrTx/>
              <a:buSzTx/>
              <a:buFontTx/>
              <a:buNone/>
              <a:tabLst/>
            </a:pPr>
            <a:r>
              <a:rPr lang="nl-NL" dirty="0"/>
              <a:t>……………..</a:t>
            </a:r>
          </a:p>
          <a:p>
            <a:pPr marL="0" marR="0" indent="0" algn="l" defTabSz="584200" rtl="0" fontAlgn="auto" latinLnBrk="0" hangingPunct="0">
              <a:lnSpc>
                <a:spcPct val="100000"/>
              </a:lnSpc>
              <a:spcBef>
                <a:spcPts val="0"/>
              </a:spcBef>
              <a:spcAft>
                <a:spcPts val="0"/>
              </a:spcAft>
              <a:buClrTx/>
              <a:buSzTx/>
              <a:buFontTx/>
              <a:buNone/>
              <a:tabLst/>
            </a:pPr>
            <a:endParaRPr kumimoji="0" lang="nl-NL" sz="4200" b="0" i="0" u="none" strike="noStrike" cap="none" spc="0" normalizeH="0" baseline="0" dirty="0">
              <a:ln>
                <a:noFill/>
              </a:ln>
              <a:solidFill>
                <a:srgbClr val="000000"/>
              </a:solidFill>
              <a:effectLst/>
              <a:uFillTx/>
              <a:latin typeface="+mn-lt"/>
              <a:ea typeface="+mn-ea"/>
              <a:cs typeface="+mn-cs"/>
              <a:sym typeface="Gill Sans"/>
            </a:endParaRPr>
          </a:p>
          <a:p>
            <a:pPr marL="0" marR="0" indent="0" algn="l" defTabSz="584200" rtl="0" fontAlgn="auto" latinLnBrk="0" hangingPunct="0">
              <a:lnSpc>
                <a:spcPct val="100000"/>
              </a:lnSpc>
              <a:spcBef>
                <a:spcPts val="0"/>
              </a:spcBef>
              <a:spcAft>
                <a:spcPts val="0"/>
              </a:spcAft>
              <a:buClrTx/>
              <a:buSzTx/>
              <a:buFontTx/>
              <a:buNone/>
              <a:tabLst/>
            </a:pPr>
            <a:endParaRPr kumimoji="0" lang="nl-NL" sz="4200" b="0" i="0" u="none" strike="noStrike" cap="none" spc="0" normalizeH="0" baseline="0" dirty="0">
              <a:ln>
                <a:noFill/>
              </a:ln>
              <a:solidFill>
                <a:srgbClr val="000000"/>
              </a:solidFill>
              <a:effectLst/>
              <a:uFillTx/>
              <a:latin typeface="+mn-lt"/>
              <a:ea typeface="+mn-ea"/>
              <a:cs typeface="+mn-cs"/>
              <a:sym typeface="Gill Sans"/>
            </a:endParaRPr>
          </a:p>
        </p:txBody>
      </p:sp>
    </p:spTree>
    <p:extLst>
      <p:ext uri="{BB962C8B-B14F-4D97-AF65-F5344CB8AC3E}">
        <p14:creationId xmlns:p14="http://schemas.microsoft.com/office/powerpoint/2010/main" val="69355839"/>
      </p:ext>
    </p:extLst>
  </p:cSld>
  <p:clrMapOvr>
    <a:masterClrMapping/>
  </p:clrMapOvr>
  <p:transition spd="med" advClick="0" advTm="9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droppedImage.png"/>
          <p:cNvPicPr>
            <a:picLocks noChangeAspect="1"/>
          </p:cNvPicPr>
          <p:nvPr/>
        </p:nvPicPr>
        <p:blipFill>
          <a:blip r:embed="rId3" cstate="print">
            <a:alphaModFix amt="20000"/>
            <a:extLst/>
          </a:blip>
          <a:stretch>
            <a:fillRect/>
          </a:stretch>
        </p:blipFill>
        <p:spPr>
          <a:xfrm>
            <a:off x="-4152900" y="-1193800"/>
            <a:ext cx="21297900" cy="13082402"/>
          </a:xfrm>
          <a:prstGeom prst="rect">
            <a:avLst/>
          </a:prstGeom>
          <a:ln w="12700">
            <a:miter lim="400000"/>
          </a:ln>
        </p:spPr>
      </p:pic>
      <p:sp>
        <p:nvSpPr>
          <p:cNvPr id="183" name="Shape 183"/>
          <p:cNvSpPr/>
          <p:nvPr/>
        </p:nvSpPr>
        <p:spPr>
          <a:xfrm>
            <a:off x="116644" y="4464050"/>
            <a:ext cx="12776201" cy="812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400"/>
            </a:pPr>
            <a:endParaRPr/>
          </a:p>
        </p:txBody>
      </p:sp>
      <p:sp>
        <p:nvSpPr>
          <p:cNvPr id="184" name="Shape 184"/>
          <p:cNvSpPr/>
          <p:nvPr/>
        </p:nvSpPr>
        <p:spPr>
          <a:xfrm>
            <a:off x="1587946" y="4464050"/>
            <a:ext cx="9833595" cy="150502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rPr lang="nl-NL" dirty="0"/>
              <a:t>Helende kracht van Bewustzijn</a:t>
            </a:r>
            <a:endParaRPr sz="2400" dirty="0"/>
          </a:p>
          <a:p>
            <a:pPr marR="457200" algn="l" defTabSz="457200">
              <a:lnSpc>
                <a:spcPct val="115000"/>
              </a:lnSpc>
              <a:spcBef>
                <a:spcPts val="1000"/>
              </a:spcBef>
              <a:defRPr sz="4800" i="1">
                <a:latin typeface="Helvetica"/>
                <a:ea typeface="Helvetica"/>
                <a:cs typeface="Helvetica"/>
                <a:sym typeface="Helvetica"/>
              </a:defRPr>
            </a:pPr>
            <a:endParaRPr sz="2400" dirty="0"/>
          </a:p>
        </p:txBody>
      </p:sp>
    </p:spTree>
    <p:extLst>
      <p:ext uri="{BB962C8B-B14F-4D97-AF65-F5344CB8AC3E}">
        <p14:creationId xmlns:p14="http://schemas.microsoft.com/office/powerpoint/2010/main" val="896983287"/>
      </p:ext>
    </p:extLst>
  </p:cSld>
  <p:clrMapOvr>
    <a:masterClrMapping/>
  </p:clrMapOvr>
  <p:transition spd="med" advClick="0" advTm="9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59" name="Shape 159"/>
          <p:cNvSpPr/>
          <p:nvPr/>
        </p:nvSpPr>
        <p:spPr>
          <a:xfrm>
            <a:off x="116644" y="3352600"/>
            <a:ext cx="12776201" cy="30357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rPr lang="nl-NL" dirty="0" err="1"/>
              <a:t>Noticing</a:t>
            </a:r>
            <a:r>
              <a:rPr lang="nl-NL" dirty="0"/>
              <a:t>, </a:t>
            </a:r>
            <a:r>
              <a:rPr lang="nl-NL" dirty="0" err="1"/>
              <a:t>naming</a:t>
            </a:r>
            <a:r>
              <a:rPr lang="nl-NL" dirty="0"/>
              <a:t> </a:t>
            </a:r>
            <a:r>
              <a:rPr lang="nl-NL" dirty="0" err="1"/>
              <a:t>and</a:t>
            </a:r>
            <a:r>
              <a:rPr lang="nl-NL" dirty="0"/>
              <a:t> </a:t>
            </a:r>
            <a:r>
              <a:rPr lang="nl-NL" dirty="0" err="1"/>
              <a:t>containing</a:t>
            </a:r>
            <a:r>
              <a:rPr dirty="0"/>
              <a:t> </a:t>
            </a:r>
            <a:endParaRPr lang="nl-NL" dirty="0"/>
          </a:p>
          <a:p>
            <a:pPr marR="457200" defTabSz="457200">
              <a:lnSpc>
                <a:spcPct val="115000"/>
              </a:lnSpc>
              <a:spcBef>
                <a:spcPts val="1000"/>
              </a:spcBef>
              <a:defRPr sz="4800" i="1">
                <a:latin typeface="Helvetica"/>
                <a:ea typeface="Helvetica"/>
                <a:cs typeface="Helvetica"/>
                <a:sym typeface="Helvetica"/>
              </a:defRPr>
            </a:pPr>
            <a:r>
              <a:rPr lang="nl-NL" sz="2800" dirty="0" err="1"/>
              <a:t>Key</a:t>
            </a:r>
            <a:r>
              <a:rPr lang="nl-NL" sz="2800" dirty="0"/>
              <a:t> </a:t>
            </a:r>
            <a:r>
              <a:rPr lang="nl-NL" sz="2800" dirty="0" err="1"/>
              <a:t>ingredients</a:t>
            </a:r>
            <a:r>
              <a:rPr lang="nl-NL" sz="2800" dirty="0"/>
              <a:t> </a:t>
            </a:r>
            <a:r>
              <a:rPr lang="nl-NL" sz="2800" dirty="0" err="1"/>
              <a:t>for</a:t>
            </a:r>
            <a:r>
              <a:rPr lang="nl-NL" sz="2800" dirty="0"/>
              <a:t> </a:t>
            </a:r>
            <a:r>
              <a:rPr lang="nl-NL" sz="2800" dirty="0" err="1"/>
              <a:t>benificial</a:t>
            </a:r>
            <a:r>
              <a:rPr lang="nl-NL" sz="2800" dirty="0"/>
              <a:t> change</a:t>
            </a:r>
          </a:p>
          <a:p>
            <a:pPr marR="457200" defTabSz="457200">
              <a:lnSpc>
                <a:spcPct val="115000"/>
              </a:lnSpc>
              <a:spcBef>
                <a:spcPts val="1000"/>
              </a:spcBef>
              <a:defRPr sz="4800" i="1">
                <a:latin typeface="Helvetica"/>
                <a:ea typeface="Helvetica"/>
                <a:cs typeface="Helvetica"/>
                <a:sym typeface="Helvetica"/>
              </a:defRPr>
            </a:pPr>
            <a:endParaRPr lang="nl-NL" sz="2800" dirty="0"/>
          </a:p>
          <a:p>
            <a:pPr marR="457200" defTabSz="457200">
              <a:lnSpc>
                <a:spcPct val="115000"/>
              </a:lnSpc>
              <a:spcBef>
                <a:spcPts val="1000"/>
              </a:spcBef>
              <a:defRPr sz="4800" i="1">
                <a:latin typeface="Helvetica"/>
                <a:ea typeface="Helvetica"/>
                <a:cs typeface="Helvetica"/>
                <a:sym typeface="Helvetica"/>
              </a:defRPr>
            </a:pPr>
            <a:r>
              <a:rPr lang="nl-NL" sz="4000" dirty="0" err="1"/>
              <a:t>Containing</a:t>
            </a:r>
            <a:r>
              <a:rPr lang="nl-NL" sz="4000" dirty="0"/>
              <a:t> </a:t>
            </a:r>
            <a:r>
              <a:rPr lang="nl-NL" sz="4000" dirty="0" err="1"/>
              <a:t>instead</a:t>
            </a:r>
            <a:r>
              <a:rPr lang="nl-NL" sz="4000" dirty="0"/>
              <a:t> of </a:t>
            </a:r>
            <a:r>
              <a:rPr lang="nl-NL" sz="4000" dirty="0" err="1"/>
              <a:t>explaining</a:t>
            </a:r>
            <a:endParaRPr sz="4000" dirty="0"/>
          </a:p>
        </p:txBody>
      </p:sp>
    </p:spTree>
    <p:extLst>
      <p:ext uri="{BB962C8B-B14F-4D97-AF65-F5344CB8AC3E}">
        <p14:creationId xmlns:p14="http://schemas.microsoft.com/office/powerpoint/2010/main" val="2288287523"/>
      </p:ext>
    </p:extLst>
  </p:cSld>
  <p:clrMapOvr>
    <a:masterClrMapping/>
  </p:clrMapOvr>
  <p:transition spd="med" advClick="0" advTm="10000"/>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2946" name="Picture 2" descr="Afbeeldingsresultaat voor osho zen flow"/>
          <p:cNvPicPr>
            <a:picLocks noChangeAspect="1" noChangeArrowheads="1"/>
          </p:cNvPicPr>
          <p:nvPr/>
        </p:nvPicPr>
        <p:blipFill>
          <a:blip r:embed="rId2" cstate="print"/>
          <a:srcRect/>
          <a:stretch>
            <a:fillRect/>
          </a:stretch>
        </p:blipFill>
        <p:spPr bwMode="auto">
          <a:xfrm>
            <a:off x="3550072" y="484312"/>
            <a:ext cx="6016438" cy="8897553"/>
          </a:xfrm>
          <a:prstGeom prst="rect">
            <a:avLst/>
          </a:prstGeom>
          <a:noFill/>
        </p:spPr>
      </p:pic>
    </p:spTree>
    <p:extLst>
      <p:ext uri="{BB962C8B-B14F-4D97-AF65-F5344CB8AC3E}">
        <p14:creationId xmlns:p14="http://schemas.microsoft.com/office/powerpoint/2010/main" val="2978679898"/>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Schermopna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916" y="0"/>
            <a:ext cx="13187860" cy="8477200"/>
          </a:xfrm>
          <a:prstGeom prst="rect">
            <a:avLst/>
          </a:prstGeom>
        </p:spPr>
      </p:pic>
      <p:sp>
        <p:nvSpPr>
          <p:cNvPr id="6" name="Tekstvak 5"/>
          <p:cNvSpPr txBox="1"/>
          <p:nvPr/>
        </p:nvSpPr>
        <p:spPr>
          <a:xfrm>
            <a:off x="165696" y="8740938"/>
            <a:ext cx="12839104"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nl-NL" dirty="0"/>
              <a:t>Na de lezing</a:t>
            </a:r>
            <a:r>
              <a:rPr kumimoji="0" lang="nl-NL" sz="4200" b="0" i="0" u="none" strike="noStrike" cap="none" spc="0" normalizeH="0" baseline="0" dirty="0">
                <a:ln>
                  <a:noFill/>
                </a:ln>
                <a:solidFill>
                  <a:srgbClr val="000000"/>
                </a:solidFill>
                <a:effectLst/>
                <a:uFillTx/>
                <a:latin typeface="+mn-lt"/>
                <a:ea typeface="+mn-ea"/>
                <a:cs typeface="+mn-cs"/>
                <a:sym typeface="Gill Sans"/>
              </a:rPr>
              <a:t> met korting:  €15,-</a:t>
            </a:r>
          </a:p>
        </p:txBody>
      </p:sp>
    </p:spTree>
    <p:extLst>
      <p:ext uri="{BB962C8B-B14F-4D97-AF65-F5344CB8AC3E}">
        <p14:creationId xmlns:p14="http://schemas.microsoft.com/office/powerpoint/2010/main" val="40459195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6055" y="305541"/>
            <a:ext cx="6217921" cy="9179771"/>
          </a:xfrm>
          <a:prstGeom prst="rect">
            <a:avLst/>
          </a:prstGeom>
        </p:spPr>
      </p:pic>
    </p:spTree>
    <p:extLst>
      <p:ext uri="{BB962C8B-B14F-4D97-AF65-F5344CB8AC3E}">
        <p14:creationId xmlns:p14="http://schemas.microsoft.com/office/powerpoint/2010/main" val="103562722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droppedImage.png"/>
          <p:cNvPicPr>
            <a:picLocks noChangeAspect="1"/>
          </p:cNvPicPr>
          <p:nvPr/>
        </p:nvPicPr>
        <p:blipFill>
          <a:blip r:embed="rId2" cstate="print">
            <a:alphaModFix amt="20000"/>
            <a:extLst/>
          </a:blip>
          <a:stretch>
            <a:fillRect/>
          </a:stretch>
        </p:blipFill>
        <p:spPr>
          <a:xfrm>
            <a:off x="-4152900" y="-1193800"/>
            <a:ext cx="21297900" cy="13082402"/>
          </a:xfrm>
          <a:prstGeom prst="rect">
            <a:avLst/>
          </a:prstGeom>
          <a:ln w="12700">
            <a:miter lim="400000"/>
          </a:ln>
        </p:spPr>
      </p:pic>
      <p:sp>
        <p:nvSpPr>
          <p:cNvPr id="179" name="Shape 179"/>
          <p:cNvSpPr/>
          <p:nvPr/>
        </p:nvSpPr>
        <p:spPr>
          <a:xfrm>
            <a:off x="116644" y="4464050"/>
            <a:ext cx="12776201" cy="812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400"/>
            </a:pPr>
            <a:endParaRPr/>
          </a:p>
        </p:txBody>
      </p:sp>
      <p:sp>
        <p:nvSpPr>
          <p:cNvPr id="180" name="Shape 180"/>
          <p:cNvSpPr/>
          <p:nvPr/>
        </p:nvSpPr>
        <p:spPr>
          <a:xfrm>
            <a:off x="25400" y="1296352"/>
            <a:ext cx="12979400" cy="587819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lnSpc>
                <a:spcPct val="115000"/>
              </a:lnSpc>
              <a:spcBef>
                <a:spcPts val="1000"/>
              </a:spcBef>
              <a:defRPr sz="4800" i="1">
                <a:latin typeface="Helvetica"/>
                <a:ea typeface="Helvetica"/>
                <a:cs typeface="Helvetica"/>
                <a:sym typeface="Helvetica"/>
              </a:defRPr>
            </a:pPr>
            <a:r>
              <a:t>Give your attention to the </a:t>
            </a:r>
          </a:p>
          <a:p>
            <a:pPr marR="457200" defTabSz="457200">
              <a:lnSpc>
                <a:spcPct val="115000"/>
              </a:lnSpc>
              <a:spcBef>
                <a:spcPts val="1000"/>
              </a:spcBef>
              <a:defRPr sz="4800" i="1">
                <a:latin typeface="Helvetica"/>
                <a:ea typeface="Helvetica"/>
                <a:cs typeface="Helvetica"/>
                <a:sym typeface="Helvetica"/>
              </a:defRPr>
            </a:pPr>
            <a:r>
              <a:t>experience of seeing, rather than </a:t>
            </a:r>
          </a:p>
          <a:p>
            <a:pPr marR="457200" defTabSz="457200">
              <a:lnSpc>
                <a:spcPct val="115000"/>
              </a:lnSpc>
              <a:spcBef>
                <a:spcPts val="1000"/>
              </a:spcBef>
              <a:defRPr sz="4800" i="1">
                <a:latin typeface="Helvetica"/>
                <a:ea typeface="Helvetica"/>
                <a:cs typeface="Helvetica"/>
                <a:sym typeface="Helvetica"/>
              </a:defRPr>
            </a:pPr>
            <a:r>
              <a:t>to the object seen </a:t>
            </a:r>
          </a:p>
          <a:p>
            <a:pPr marR="457200" defTabSz="457200">
              <a:lnSpc>
                <a:spcPct val="115000"/>
              </a:lnSpc>
              <a:spcBef>
                <a:spcPts val="1000"/>
              </a:spcBef>
              <a:defRPr sz="4800" i="1">
                <a:latin typeface="Helvetica"/>
                <a:ea typeface="Helvetica"/>
                <a:cs typeface="Helvetica"/>
                <a:sym typeface="Helvetica"/>
              </a:defRPr>
            </a:pPr>
            <a:r>
              <a:t>and you will find yourself </a:t>
            </a:r>
          </a:p>
          <a:p>
            <a:pPr marR="457200" defTabSz="457200">
              <a:lnSpc>
                <a:spcPct val="115000"/>
              </a:lnSpc>
              <a:spcBef>
                <a:spcPts val="1000"/>
              </a:spcBef>
              <a:defRPr sz="4800" i="1">
                <a:latin typeface="Helvetica"/>
                <a:ea typeface="Helvetica"/>
                <a:cs typeface="Helvetica"/>
                <a:sym typeface="Helvetica"/>
              </a:defRPr>
            </a:pPr>
            <a:r>
              <a:t>everywhere. </a:t>
            </a:r>
          </a:p>
          <a:p>
            <a:pPr marR="457200" defTabSz="457200">
              <a:lnSpc>
                <a:spcPct val="115000"/>
              </a:lnSpc>
              <a:spcBef>
                <a:spcPts val="1000"/>
              </a:spcBef>
              <a:defRPr sz="2400" i="1">
                <a:latin typeface="Helvetica"/>
                <a:ea typeface="Helvetica"/>
                <a:cs typeface="Helvetica"/>
                <a:sym typeface="Helvetica"/>
              </a:defRPr>
            </a:pPr>
            <a:r>
              <a:t>(Rupert Spira)</a:t>
            </a:r>
          </a:p>
        </p:txBody>
      </p:sp>
    </p:spTree>
  </p:cSld>
  <p:clrMapOvr>
    <a:masterClrMapping/>
  </p:clrMapOvr>
  <p:transition spd="med" advClick="0" advTm="11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4048" y="187640"/>
            <a:ext cx="6463486" cy="9565959"/>
          </a:xfrm>
          <a:prstGeom prst="rect">
            <a:avLst/>
          </a:prstGeom>
        </p:spPr>
      </p:pic>
    </p:spTree>
    <p:extLst>
      <p:ext uri="{BB962C8B-B14F-4D97-AF65-F5344CB8AC3E}">
        <p14:creationId xmlns:p14="http://schemas.microsoft.com/office/powerpoint/2010/main" val="106148322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TotalTime>
  <Words>1587</Words>
  <Application>Microsoft Office PowerPoint</Application>
  <PresentationFormat>Aangepast</PresentationFormat>
  <Paragraphs>241</Paragraphs>
  <Slides>64</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64</vt:i4>
      </vt:variant>
    </vt:vector>
  </HeadingPairs>
  <TitlesOfParts>
    <vt:vector size="71" baseType="lpstr">
      <vt:lpstr>ＭＳ Ｐゴシック</vt:lpstr>
      <vt:lpstr>Arial</vt:lpstr>
      <vt:lpstr>Calibri</vt:lpstr>
      <vt:lpstr>Gill Sans</vt:lpstr>
      <vt:lpstr>Helvetica</vt:lpstr>
      <vt:lpstr>Lucida Grande</vt:lpstr>
      <vt:lpstr>White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Aandacht</vt:lpstr>
      <vt:lpstr>PowerPoint-presentatie</vt:lpstr>
      <vt:lpstr>Prikkels</vt:lpstr>
      <vt:lpstr>PowerPoint-presentatie</vt:lpstr>
      <vt:lpstr>Mind</vt:lpstr>
      <vt:lpstr>PowerPoint-presentatie</vt:lpstr>
      <vt:lpstr>Drie domeinen van onderzoek</vt:lpstr>
      <vt:lpstr>Lichaam</vt:lpstr>
      <vt:lpstr>Lichaam</vt:lpstr>
      <vt:lpstr>Lichaam</vt:lpstr>
      <vt:lpstr>PowerPoint-presentatie</vt:lpstr>
      <vt:lpstr>Emoties</vt:lpstr>
      <vt:lpstr>PowerPoint-presentatie</vt:lpstr>
      <vt:lpstr>Emoties</vt:lpstr>
      <vt:lpstr>PowerPoint-presentatie</vt:lpstr>
      <vt:lpstr>Emoties</vt:lpstr>
      <vt:lpstr>PowerPoint-presentatie</vt:lpstr>
      <vt:lpstr>Emoties</vt:lpstr>
      <vt:lpstr>PowerPoint-presentatie</vt:lpstr>
      <vt:lpstr>Emoties</vt:lpstr>
      <vt:lpstr>PowerPoint-presentatie</vt:lpstr>
      <vt:lpstr>PowerPoint-presentatie</vt:lpstr>
      <vt:lpstr>Denken</vt:lpstr>
      <vt:lpstr>PowerPoint-presentatie</vt:lpstr>
      <vt:lpstr>PowerPoint-presentatie</vt:lpstr>
      <vt:lpstr>Denken</vt:lpstr>
      <vt:lpstr>PowerPoint-presentatie</vt:lpstr>
      <vt:lpstr>PowerPoint-presentatie</vt:lpstr>
      <vt:lpstr>PowerPoint-presentatie</vt:lpstr>
      <vt:lpstr>PowerPoint-presentatie</vt:lpstr>
      <vt:lpstr>PowerPoint-presentatie</vt:lpstr>
      <vt:lpstr>PowerPoint-presentatie</vt:lpstr>
      <vt:lpstr>PowerPoint-presentatie</vt:lpstr>
      <vt:lpstr>Aandacht</vt:lpstr>
      <vt:lpstr>Theorie van Lang</vt:lpstr>
      <vt:lpstr>PowerPoint-presentatie</vt:lpstr>
      <vt:lpstr>Déconditioneren hoe werkt het?</vt:lpstr>
      <vt:lpstr>Contraconditioneren  hoe werkt het?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Willem</dc:creator>
  <cp:lastModifiedBy>Harriet Gilham</cp:lastModifiedBy>
  <cp:revision>57</cp:revision>
  <cp:lastPrinted>2017-03-29T08:13:13Z</cp:lastPrinted>
  <dcterms:modified xsi:type="dcterms:W3CDTF">2017-04-18T10:36:43Z</dcterms:modified>
</cp:coreProperties>
</file>