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61" r:id="rId3"/>
    <p:sldId id="296" r:id="rId4"/>
    <p:sldId id="298" r:id="rId5"/>
    <p:sldId id="289" r:id="rId6"/>
    <p:sldId id="292" r:id="rId7"/>
    <p:sldId id="290" r:id="rId8"/>
    <p:sldId id="299" r:id="rId9"/>
    <p:sldId id="293" r:id="rId10"/>
    <p:sldId id="297" r:id="rId11"/>
    <p:sldId id="291" r:id="rId12"/>
    <p:sldId id="300" r:id="rId13"/>
    <p:sldId id="301" r:id="rId14"/>
    <p:sldId id="294" r:id="rId15"/>
    <p:sldId id="281" r:id="rId16"/>
    <p:sldId id="302" r:id="rId17"/>
    <p:sldId id="303" r:id="rId18"/>
    <p:sldId id="304" r:id="rId19"/>
    <p:sldId id="306" r:id="rId20"/>
    <p:sldId id="307" r:id="rId21"/>
  </p:sldIdLst>
  <p:sldSz cx="9144000" cy="6858000" type="screen4x3"/>
  <p:notesSz cx="6864350" cy="999648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0" autoAdjust="0"/>
    <p:restoredTop sz="94660"/>
  </p:normalViewPr>
  <p:slideViewPr>
    <p:cSldViewPr snapToGrid="0">
      <p:cViewPr varScale="1">
        <p:scale>
          <a:sx n="84" d="100"/>
          <a:sy n="84" d="100"/>
        </p:scale>
        <p:origin x="1452" y="78"/>
      </p:cViewPr>
      <p:guideLst>
        <p:guide orient="horz" pos="2160"/>
        <p:guide pos="2880"/>
      </p:guideLst>
    </p:cSldViewPr>
  </p:slideViewPr>
  <p:notesTextViewPr>
    <p:cViewPr>
      <p:scale>
        <a:sx n="1" d="1"/>
        <a:sy n="1" d="1"/>
      </p:scale>
      <p:origin x="0" y="0"/>
    </p:cViewPr>
  </p:notesTextViewPr>
  <p:notesViewPr>
    <p:cSldViewPr snapToGrid="0">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501561"/>
          </a:xfrm>
          <a:prstGeom prst="rect">
            <a:avLst/>
          </a:prstGeom>
        </p:spPr>
        <p:txBody>
          <a:bodyPr vert="horz" lIns="92519" tIns="46259" rIns="92519" bIns="46259" rtlCol="0"/>
          <a:lstStyle>
            <a:lvl1pPr algn="l" fontAlgn="auto">
              <a:spcBef>
                <a:spcPts val="0"/>
              </a:spcBef>
              <a:spcAft>
                <a:spcPts val="0"/>
              </a:spcAft>
              <a:defRPr sz="1200">
                <a:latin typeface="+mn-lt"/>
              </a:defRPr>
            </a:lvl1pPr>
          </a:lstStyle>
          <a:p>
            <a:pPr>
              <a:defRPr/>
            </a:pPr>
            <a:endParaRPr lang="nl-NL" dirty="0"/>
          </a:p>
        </p:txBody>
      </p:sp>
      <p:sp>
        <p:nvSpPr>
          <p:cNvPr id="3" name="Tijdelijke aanduiding voor datum 2"/>
          <p:cNvSpPr>
            <a:spLocks noGrp="1"/>
          </p:cNvSpPr>
          <p:nvPr>
            <p:ph type="dt" sz="quarter" idx="1"/>
          </p:nvPr>
        </p:nvSpPr>
        <p:spPr>
          <a:xfrm>
            <a:off x="3888210" y="0"/>
            <a:ext cx="2974552" cy="501561"/>
          </a:xfrm>
          <a:prstGeom prst="rect">
            <a:avLst/>
          </a:prstGeom>
        </p:spPr>
        <p:txBody>
          <a:bodyPr vert="horz" lIns="92519" tIns="46259" rIns="92519" bIns="46259" rtlCol="0"/>
          <a:lstStyle>
            <a:lvl1pPr algn="r" fontAlgn="auto">
              <a:spcBef>
                <a:spcPts val="0"/>
              </a:spcBef>
              <a:spcAft>
                <a:spcPts val="0"/>
              </a:spcAft>
              <a:defRPr sz="1200" smtClean="0">
                <a:latin typeface="+mn-lt"/>
              </a:defRPr>
            </a:lvl1pPr>
          </a:lstStyle>
          <a:p>
            <a:pPr>
              <a:defRPr/>
            </a:pPr>
            <a:fld id="{99BF9D61-C44B-4407-BB7C-8E8C1390C080}" type="datetimeFigureOut">
              <a:rPr lang="nl-NL" smtClean="0"/>
              <a:pPr>
                <a:defRPr/>
              </a:pPr>
              <a:t>30-3-2017</a:t>
            </a:fld>
            <a:endParaRPr lang="nl-NL" dirty="0"/>
          </a:p>
        </p:txBody>
      </p:sp>
      <p:sp>
        <p:nvSpPr>
          <p:cNvPr id="4" name="Tijdelijke aanduiding voor voettekst 3"/>
          <p:cNvSpPr>
            <a:spLocks noGrp="1"/>
          </p:cNvSpPr>
          <p:nvPr>
            <p:ph type="ftr" sz="quarter" idx="2"/>
          </p:nvPr>
        </p:nvSpPr>
        <p:spPr>
          <a:xfrm>
            <a:off x="0" y="9494930"/>
            <a:ext cx="2974552" cy="501560"/>
          </a:xfrm>
          <a:prstGeom prst="rect">
            <a:avLst/>
          </a:prstGeom>
        </p:spPr>
        <p:txBody>
          <a:bodyPr vert="horz" lIns="92519" tIns="46259" rIns="92519" bIns="46259" rtlCol="0" anchor="b"/>
          <a:lstStyle>
            <a:lvl1pPr algn="l" fontAlgn="auto">
              <a:spcBef>
                <a:spcPts val="0"/>
              </a:spcBef>
              <a:spcAft>
                <a:spcPts val="0"/>
              </a:spcAft>
              <a:defRPr sz="1200">
                <a:latin typeface="+mn-lt"/>
              </a:defRPr>
            </a:lvl1pPr>
          </a:lstStyle>
          <a:p>
            <a:pPr>
              <a:defRPr/>
            </a:pPr>
            <a:endParaRPr lang="nl-NL" dirty="0"/>
          </a:p>
        </p:txBody>
      </p:sp>
      <p:sp>
        <p:nvSpPr>
          <p:cNvPr id="5" name="Tijdelijke aanduiding voor dianummer 4"/>
          <p:cNvSpPr>
            <a:spLocks noGrp="1"/>
          </p:cNvSpPr>
          <p:nvPr>
            <p:ph type="sldNum" sz="quarter" idx="3"/>
          </p:nvPr>
        </p:nvSpPr>
        <p:spPr>
          <a:xfrm>
            <a:off x="3888210" y="9494930"/>
            <a:ext cx="2974552" cy="501560"/>
          </a:xfrm>
          <a:prstGeom prst="rect">
            <a:avLst/>
          </a:prstGeom>
        </p:spPr>
        <p:txBody>
          <a:bodyPr vert="horz" wrap="square" lIns="92519" tIns="46259" rIns="92519" bIns="46259" numCol="1" anchor="b" anchorCtr="0" compatLnSpc="1">
            <a:prstTxWarp prst="textNoShape">
              <a:avLst/>
            </a:prstTxWarp>
          </a:bodyPr>
          <a:lstStyle>
            <a:lvl1pPr algn="r">
              <a:defRPr sz="1200"/>
            </a:lvl1pPr>
          </a:lstStyle>
          <a:p>
            <a:fld id="{B2509AAD-46E5-48FA-B3CF-058DEBF2A1CC}" type="slidenum">
              <a:rPr lang="nl-NL" smtClean="0"/>
              <a:pPr/>
              <a:t>‹nr.›</a:t>
            </a:fld>
            <a:endParaRPr lang="nl-NL" dirty="0"/>
          </a:p>
        </p:txBody>
      </p:sp>
    </p:spTree>
    <p:extLst>
      <p:ext uri="{BB962C8B-B14F-4D97-AF65-F5344CB8AC3E}">
        <p14:creationId xmlns:p14="http://schemas.microsoft.com/office/powerpoint/2010/main" val="1063516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501561"/>
          </a:xfrm>
          <a:prstGeom prst="rect">
            <a:avLst/>
          </a:prstGeom>
        </p:spPr>
        <p:txBody>
          <a:bodyPr vert="horz" lIns="92519" tIns="46259" rIns="92519" bIns="46259" rtlCol="0"/>
          <a:lstStyle>
            <a:lvl1pPr algn="l" fontAlgn="auto">
              <a:spcBef>
                <a:spcPts val="0"/>
              </a:spcBef>
              <a:spcAft>
                <a:spcPts val="0"/>
              </a:spcAft>
              <a:defRPr sz="1200">
                <a:latin typeface="+mn-lt"/>
              </a:defRPr>
            </a:lvl1pPr>
          </a:lstStyle>
          <a:p>
            <a:pPr>
              <a:defRPr/>
            </a:pPr>
            <a:endParaRPr lang="nl-NL" dirty="0"/>
          </a:p>
        </p:txBody>
      </p:sp>
      <p:sp>
        <p:nvSpPr>
          <p:cNvPr id="3" name="Tijdelijke aanduiding voor datum 2"/>
          <p:cNvSpPr>
            <a:spLocks noGrp="1"/>
          </p:cNvSpPr>
          <p:nvPr>
            <p:ph type="dt" idx="1"/>
          </p:nvPr>
        </p:nvSpPr>
        <p:spPr>
          <a:xfrm>
            <a:off x="3888210" y="0"/>
            <a:ext cx="2974552" cy="501561"/>
          </a:xfrm>
          <a:prstGeom prst="rect">
            <a:avLst/>
          </a:prstGeom>
        </p:spPr>
        <p:txBody>
          <a:bodyPr vert="horz" lIns="92519" tIns="46259" rIns="92519" bIns="46259" rtlCol="0"/>
          <a:lstStyle>
            <a:lvl1pPr algn="r" fontAlgn="auto">
              <a:spcBef>
                <a:spcPts val="0"/>
              </a:spcBef>
              <a:spcAft>
                <a:spcPts val="0"/>
              </a:spcAft>
              <a:defRPr sz="1200" smtClean="0">
                <a:latin typeface="+mn-lt"/>
              </a:defRPr>
            </a:lvl1pPr>
          </a:lstStyle>
          <a:p>
            <a:pPr>
              <a:defRPr/>
            </a:pPr>
            <a:fld id="{6E94A10F-53EA-47F9-8E34-E4B21CEB052C}" type="datetimeFigureOut">
              <a:rPr lang="nl-NL" smtClean="0"/>
              <a:pPr>
                <a:defRPr/>
              </a:pPr>
              <a:t>30-3-2017</a:t>
            </a:fld>
            <a:endParaRPr lang="nl-NL" dirty="0"/>
          </a:p>
        </p:txBody>
      </p:sp>
      <p:sp>
        <p:nvSpPr>
          <p:cNvPr id="4" name="Tijdelijke aanduiding voor dia-afbeelding 3"/>
          <p:cNvSpPr>
            <a:spLocks noGrp="1" noRot="1" noChangeAspect="1"/>
          </p:cNvSpPr>
          <p:nvPr>
            <p:ph type="sldImg" idx="2"/>
          </p:nvPr>
        </p:nvSpPr>
        <p:spPr>
          <a:xfrm>
            <a:off x="1184275" y="1249363"/>
            <a:ext cx="4495800" cy="3373437"/>
          </a:xfrm>
          <a:prstGeom prst="rect">
            <a:avLst/>
          </a:prstGeom>
          <a:noFill/>
          <a:ln w="12700">
            <a:solidFill>
              <a:prstClr val="black"/>
            </a:solidFill>
          </a:ln>
        </p:spPr>
        <p:txBody>
          <a:bodyPr vert="horz" lIns="92519" tIns="46259" rIns="92519" bIns="46259" rtlCol="0" anchor="ctr"/>
          <a:lstStyle/>
          <a:p>
            <a:pPr lvl="0"/>
            <a:endParaRPr lang="nl-NL" noProof="0" dirty="0"/>
          </a:p>
        </p:txBody>
      </p:sp>
      <p:sp>
        <p:nvSpPr>
          <p:cNvPr id="5" name="Tijdelijke aanduiding voor notities 4"/>
          <p:cNvSpPr>
            <a:spLocks noGrp="1"/>
          </p:cNvSpPr>
          <p:nvPr>
            <p:ph type="body" sz="quarter" idx="3"/>
          </p:nvPr>
        </p:nvSpPr>
        <p:spPr>
          <a:xfrm>
            <a:off x="686436" y="4810810"/>
            <a:ext cx="5491480" cy="3373815"/>
          </a:xfrm>
          <a:prstGeom prst="rect">
            <a:avLst/>
          </a:prstGeom>
        </p:spPr>
        <p:txBody>
          <a:bodyPr vert="horz" lIns="92519" tIns="46259" rIns="92519" bIns="46259" rtlCol="0"/>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9494930"/>
            <a:ext cx="2974552" cy="501560"/>
          </a:xfrm>
          <a:prstGeom prst="rect">
            <a:avLst/>
          </a:prstGeom>
        </p:spPr>
        <p:txBody>
          <a:bodyPr vert="horz" lIns="92519" tIns="46259" rIns="92519" bIns="46259" rtlCol="0" anchor="b"/>
          <a:lstStyle>
            <a:lvl1pPr algn="l" fontAlgn="auto">
              <a:spcBef>
                <a:spcPts val="0"/>
              </a:spcBef>
              <a:spcAft>
                <a:spcPts val="0"/>
              </a:spcAft>
              <a:defRPr sz="1200">
                <a:latin typeface="+mn-lt"/>
              </a:defRPr>
            </a:lvl1pPr>
          </a:lstStyle>
          <a:p>
            <a:pPr>
              <a:defRPr/>
            </a:pPr>
            <a:endParaRPr lang="nl-NL" dirty="0"/>
          </a:p>
        </p:txBody>
      </p:sp>
      <p:sp>
        <p:nvSpPr>
          <p:cNvPr id="7" name="Tijdelijke aanduiding voor dianummer 6"/>
          <p:cNvSpPr>
            <a:spLocks noGrp="1"/>
          </p:cNvSpPr>
          <p:nvPr>
            <p:ph type="sldNum" sz="quarter" idx="5"/>
          </p:nvPr>
        </p:nvSpPr>
        <p:spPr>
          <a:xfrm>
            <a:off x="3888210" y="9494930"/>
            <a:ext cx="2974552" cy="501560"/>
          </a:xfrm>
          <a:prstGeom prst="rect">
            <a:avLst/>
          </a:prstGeom>
        </p:spPr>
        <p:txBody>
          <a:bodyPr vert="horz" wrap="square" lIns="92519" tIns="46259" rIns="92519" bIns="46259" numCol="1" anchor="b" anchorCtr="0" compatLnSpc="1">
            <a:prstTxWarp prst="textNoShape">
              <a:avLst/>
            </a:prstTxWarp>
          </a:bodyPr>
          <a:lstStyle>
            <a:lvl1pPr algn="r">
              <a:defRPr sz="1200"/>
            </a:lvl1pPr>
          </a:lstStyle>
          <a:p>
            <a:fld id="{0C8C0002-9941-4A24-87EC-89E6AE46E324}" type="slidenum">
              <a:rPr lang="nl-NL" smtClean="0"/>
              <a:pPr/>
              <a:t>‹nr.›</a:t>
            </a:fld>
            <a:endParaRPr lang="nl-NL" dirty="0"/>
          </a:p>
        </p:txBody>
      </p:sp>
    </p:spTree>
    <p:extLst>
      <p:ext uri="{BB962C8B-B14F-4D97-AF65-F5344CB8AC3E}">
        <p14:creationId xmlns:p14="http://schemas.microsoft.com/office/powerpoint/2010/main" val="13375398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hthoek 2"/>
          <p:cNvSpPr>
            <a:spLocks noGrp="1" noRot="1" noChangeAspect="1" noChangeArrowheads="1" noTextEdi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Rechthoek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341854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1138107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761759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1389026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12569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84275" y="1249363"/>
            <a:ext cx="4495800"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17411"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717" indent="-289122">
              <a:defRPr>
                <a:solidFill>
                  <a:schemeClr val="tx1"/>
                </a:solidFill>
                <a:latin typeface="Arial" panose="020B0604020202020204" pitchFamily="34" charset="0"/>
              </a:defRPr>
            </a:lvl2pPr>
            <a:lvl3pPr marL="1156487" indent="-231297">
              <a:defRPr>
                <a:solidFill>
                  <a:schemeClr val="tx1"/>
                </a:solidFill>
                <a:latin typeface="Arial" panose="020B0604020202020204" pitchFamily="34" charset="0"/>
              </a:defRPr>
            </a:lvl3pPr>
            <a:lvl4pPr marL="1619082" indent="-231297">
              <a:defRPr>
                <a:solidFill>
                  <a:schemeClr val="tx1"/>
                </a:solidFill>
                <a:latin typeface="Arial" panose="020B0604020202020204" pitchFamily="34" charset="0"/>
              </a:defRPr>
            </a:lvl4pPr>
            <a:lvl5pPr marL="2081677" indent="-231297">
              <a:defRPr>
                <a:solidFill>
                  <a:schemeClr val="tx1"/>
                </a:solidFill>
                <a:latin typeface="Arial" panose="020B0604020202020204" pitchFamily="34" charset="0"/>
              </a:defRPr>
            </a:lvl5pPr>
            <a:lvl6pPr marL="2544272" indent="-231297" fontAlgn="base">
              <a:spcBef>
                <a:spcPct val="0"/>
              </a:spcBef>
              <a:spcAft>
                <a:spcPct val="0"/>
              </a:spcAft>
              <a:defRPr>
                <a:solidFill>
                  <a:schemeClr val="tx1"/>
                </a:solidFill>
                <a:latin typeface="Arial" panose="020B0604020202020204" pitchFamily="34" charset="0"/>
              </a:defRPr>
            </a:lvl6pPr>
            <a:lvl7pPr marL="3006867" indent="-231297" fontAlgn="base">
              <a:spcBef>
                <a:spcPct val="0"/>
              </a:spcBef>
              <a:spcAft>
                <a:spcPct val="0"/>
              </a:spcAft>
              <a:defRPr>
                <a:solidFill>
                  <a:schemeClr val="tx1"/>
                </a:solidFill>
                <a:latin typeface="Arial" panose="020B0604020202020204" pitchFamily="34" charset="0"/>
              </a:defRPr>
            </a:lvl7pPr>
            <a:lvl8pPr marL="3469462" indent="-231297" fontAlgn="base">
              <a:spcBef>
                <a:spcPct val="0"/>
              </a:spcBef>
              <a:spcAft>
                <a:spcPct val="0"/>
              </a:spcAft>
              <a:defRPr>
                <a:solidFill>
                  <a:schemeClr val="tx1"/>
                </a:solidFill>
                <a:latin typeface="Arial" panose="020B0604020202020204" pitchFamily="34" charset="0"/>
              </a:defRPr>
            </a:lvl8pPr>
            <a:lvl9pPr marL="3932057" indent="-231297" fontAlgn="base">
              <a:spcBef>
                <a:spcPct val="0"/>
              </a:spcBef>
              <a:spcAft>
                <a:spcPct val="0"/>
              </a:spcAft>
              <a:defRPr>
                <a:solidFill>
                  <a:schemeClr val="tx1"/>
                </a:solidFill>
                <a:latin typeface="Arial" panose="020B0604020202020204" pitchFamily="34" charset="0"/>
              </a:defRPr>
            </a:lvl9pPr>
          </a:lstStyle>
          <a:p>
            <a:r>
              <a:rPr lang="en-US"/>
              <a:t>2</a:t>
            </a:r>
          </a:p>
        </p:txBody>
      </p:sp>
    </p:spTree>
    <p:extLst>
      <p:ext uri="{BB962C8B-B14F-4D97-AF65-F5344CB8AC3E}">
        <p14:creationId xmlns:p14="http://schemas.microsoft.com/office/powerpoint/2010/main" val="336928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ep 4"/>
          <p:cNvGrpSpPr>
            <a:grpSpLocks/>
          </p:cNvGrpSpPr>
          <p:nvPr/>
        </p:nvGrpSpPr>
        <p:grpSpPr bwMode="auto">
          <a:xfrm>
            <a:off x="0" y="0"/>
            <a:ext cx="9144000" cy="6858000"/>
            <a:chOff x="-1" y="0"/>
            <a:chExt cx="12192002" cy="6858000"/>
          </a:xfrm>
        </p:grpSpPr>
        <p:cxnSp>
          <p:nvCxnSpPr>
            <p:cNvPr id="5" name="Rechte verbindingslijn 5"/>
            <p:cNvCxnSpPr/>
            <p:nvPr/>
          </p:nvCxnSpPr>
          <p:spPr bwMode="hidden">
            <a:xfrm>
              <a:off x="609599"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6"/>
            <p:cNvCxnSpPr/>
            <p:nvPr/>
          </p:nvCxnSpPr>
          <p:spPr bwMode="hidden">
            <a:xfrm>
              <a:off x="1828799"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Rechte verbindingslijn 8"/>
            <p:cNvCxnSpPr/>
            <p:nvPr/>
          </p:nvCxnSpPr>
          <p:spPr bwMode="hidden">
            <a:xfrm>
              <a:off x="3047999"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 name="Rechte verbindingslijn 9"/>
            <p:cNvCxnSpPr/>
            <p:nvPr/>
          </p:nvCxnSpPr>
          <p:spPr bwMode="hidden">
            <a:xfrm>
              <a:off x="42672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10"/>
            <p:cNvCxnSpPr/>
            <p:nvPr/>
          </p:nvCxnSpPr>
          <p:spPr bwMode="hidden">
            <a:xfrm>
              <a:off x="54864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11"/>
            <p:cNvCxnSpPr/>
            <p:nvPr/>
          </p:nvCxnSpPr>
          <p:spPr bwMode="hidden">
            <a:xfrm>
              <a:off x="67056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2"/>
            <p:cNvCxnSpPr/>
            <p:nvPr/>
          </p:nvCxnSpPr>
          <p:spPr bwMode="hidden">
            <a:xfrm>
              <a:off x="79248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3"/>
            <p:cNvCxnSpPr/>
            <p:nvPr/>
          </p:nvCxnSpPr>
          <p:spPr bwMode="hidden">
            <a:xfrm>
              <a:off x="9144001"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4"/>
            <p:cNvCxnSpPr/>
            <p:nvPr/>
          </p:nvCxnSpPr>
          <p:spPr bwMode="hidden">
            <a:xfrm>
              <a:off x="10363201"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5"/>
            <p:cNvCxnSpPr/>
            <p:nvPr/>
          </p:nvCxnSpPr>
          <p:spPr bwMode="hidden">
            <a:xfrm>
              <a:off x="11582401"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6"/>
            <p:cNvCxnSpPr/>
            <p:nvPr/>
          </p:nvCxnSpPr>
          <p:spPr bwMode="hidden">
            <a:xfrm>
              <a:off x="3174" y="385763"/>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7"/>
            <p:cNvCxnSpPr/>
            <p:nvPr/>
          </p:nvCxnSpPr>
          <p:spPr bwMode="hidden">
            <a:xfrm>
              <a:off x="3174" y="1611313"/>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8"/>
            <p:cNvCxnSpPr/>
            <p:nvPr/>
          </p:nvCxnSpPr>
          <p:spPr bwMode="hidden">
            <a:xfrm>
              <a:off x="3174" y="2835275"/>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9"/>
            <p:cNvCxnSpPr/>
            <p:nvPr/>
          </p:nvCxnSpPr>
          <p:spPr bwMode="hidden">
            <a:xfrm>
              <a:off x="3174" y="4060825"/>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20"/>
            <p:cNvCxnSpPr/>
            <p:nvPr/>
          </p:nvCxnSpPr>
          <p:spPr bwMode="hidden">
            <a:xfrm>
              <a:off x="3174" y="5284788"/>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21"/>
            <p:cNvCxnSpPr/>
            <p:nvPr/>
          </p:nvCxnSpPr>
          <p:spPr bwMode="hidden">
            <a:xfrm>
              <a:off x="3174" y="6510338"/>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1" name="Groep 22"/>
            <p:cNvGrpSpPr>
              <a:grpSpLocks/>
            </p:cNvGrpSpPr>
            <p:nvPr userDrawn="1"/>
          </p:nvGrpSpPr>
          <p:grpSpPr bwMode="auto">
            <a:xfrm>
              <a:off x="-1" y="0"/>
              <a:ext cx="12192001" cy="6858000"/>
              <a:chOff x="-1" y="0"/>
              <a:chExt cx="12192001" cy="6858000"/>
            </a:xfrm>
          </p:grpSpPr>
          <p:cxnSp>
            <p:nvCxnSpPr>
              <p:cNvPr id="39" name="Rechte verbindingslijn 40"/>
              <p:cNvCxnSpPr/>
              <p:nvPr/>
            </p:nvCxnSpPr>
            <p:spPr bwMode="hidden">
              <a:xfrm>
                <a:off x="225424"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41"/>
              <p:cNvCxnSpPr/>
              <p:nvPr/>
            </p:nvCxnSpPr>
            <p:spPr bwMode="hidden">
              <a:xfrm>
                <a:off x="1449387" y="0"/>
                <a:ext cx="6815138"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2"/>
              <p:cNvCxnSpPr/>
              <p:nvPr/>
            </p:nvCxnSpPr>
            <p:spPr bwMode="hidden">
              <a:xfrm>
                <a:off x="2665412"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3"/>
              <p:cNvCxnSpPr/>
              <p:nvPr/>
            </p:nvCxnSpPr>
            <p:spPr bwMode="hidden">
              <a:xfrm>
                <a:off x="3884613"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4"/>
              <p:cNvCxnSpPr/>
              <p:nvPr/>
            </p:nvCxnSpPr>
            <p:spPr bwMode="hidden">
              <a:xfrm>
                <a:off x="5106988" y="0"/>
                <a:ext cx="6815138"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4" name="Groep 45"/>
              <p:cNvGrpSpPr>
                <a:grpSpLocks/>
              </p:cNvGrpSpPr>
              <p:nvPr/>
            </p:nvGrpSpPr>
            <p:grpSpPr bwMode="auto">
              <a:xfrm>
                <a:off x="6327885" y="0"/>
                <a:ext cx="5864115" cy="5898673"/>
                <a:chOff x="6327885" y="0"/>
                <a:chExt cx="5864115" cy="5898673"/>
              </a:xfrm>
            </p:grpSpPr>
            <p:cxnSp>
              <p:nvCxnSpPr>
                <p:cNvPr id="50" name="Rechte verbindingslijn 51"/>
                <p:cNvCxnSpPr/>
                <p:nvPr/>
              </p:nvCxnSpPr>
              <p:spPr bwMode="hidden">
                <a:xfrm>
                  <a:off x="6327775" y="0"/>
                  <a:ext cx="5864226" cy="589915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2"/>
                <p:cNvCxnSpPr/>
                <p:nvPr/>
              </p:nvCxnSpPr>
              <p:spPr bwMode="hidden">
                <a:xfrm>
                  <a:off x="7548563" y="0"/>
                  <a:ext cx="4643438" cy="467201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3"/>
                <p:cNvCxnSpPr/>
                <p:nvPr/>
              </p:nvCxnSpPr>
              <p:spPr bwMode="hidden">
                <a:xfrm>
                  <a:off x="8772525" y="0"/>
                  <a:ext cx="3419476" cy="34575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4"/>
                <p:cNvCxnSpPr/>
                <p:nvPr/>
              </p:nvCxnSpPr>
              <p:spPr bwMode="hidden">
                <a:xfrm>
                  <a:off x="9982201" y="0"/>
                  <a:ext cx="2209800" cy="222726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5"/>
                <p:cNvCxnSpPr/>
                <p:nvPr/>
              </p:nvCxnSpPr>
              <p:spPr bwMode="hidden">
                <a:xfrm>
                  <a:off x="11198226" y="0"/>
                  <a:ext cx="993775" cy="10033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5" name="Rechte verbindingslijn 46"/>
              <p:cNvCxnSpPr/>
              <p:nvPr/>
            </p:nvCxnSpPr>
            <p:spPr bwMode="hidden">
              <a:xfrm flipH="1" flipV="1">
                <a:off x="-1" y="1012825"/>
                <a:ext cx="5829301" cy="58451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7"/>
              <p:cNvCxnSpPr/>
              <p:nvPr/>
            </p:nvCxnSpPr>
            <p:spPr bwMode="hidden">
              <a:xfrm flipH="1" flipV="1">
                <a:off x="-1" y="2227263"/>
                <a:ext cx="4614864" cy="463073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8"/>
              <p:cNvCxnSpPr/>
              <p:nvPr/>
            </p:nvCxnSpPr>
            <p:spPr bwMode="hidden">
              <a:xfrm flipH="1" flipV="1">
                <a:off x="-1" y="3432175"/>
                <a:ext cx="3398839" cy="34258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9"/>
              <p:cNvCxnSpPr/>
              <p:nvPr/>
            </p:nvCxnSpPr>
            <p:spPr bwMode="hidden">
              <a:xfrm flipH="1" flipV="1">
                <a:off x="-1" y="4651375"/>
                <a:ext cx="2197100" cy="22066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50"/>
              <p:cNvCxnSpPr/>
              <p:nvPr/>
            </p:nvCxnSpPr>
            <p:spPr bwMode="hidden">
              <a:xfrm flipH="1" flipV="1">
                <a:off x="-1" y="5864225"/>
                <a:ext cx="987425" cy="9937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ep 23"/>
            <p:cNvGrpSpPr>
              <a:grpSpLocks/>
            </p:cNvGrpSpPr>
            <p:nvPr userDrawn="1"/>
          </p:nvGrpSpPr>
          <p:grpSpPr bwMode="auto">
            <a:xfrm flipH="1">
              <a:off x="0" y="0"/>
              <a:ext cx="12192001" cy="6858000"/>
              <a:chOff x="-1" y="0"/>
              <a:chExt cx="12192001" cy="6858000"/>
            </a:xfrm>
          </p:grpSpPr>
          <p:cxnSp>
            <p:nvCxnSpPr>
              <p:cNvPr id="23" name="Rechte verbindingslijn 24"/>
              <p:cNvCxnSpPr/>
              <p:nvPr/>
            </p:nvCxnSpPr>
            <p:spPr bwMode="hidden">
              <a:xfrm>
                <a:off x="225424"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5"/>
              <p:cNvCxnSpPr/>
              <p:nvPr/>
            </p:nvCxnSpPr>
            <p:spPr bwMode="hidden">
              <a:xfrm>
                <a:off x="1449386" y="0"/>
                <a:ext cx="6815139"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6"/>
              <p:cNvCxnSpPr/>
              <p:nvPr/>
            </p:nvCxnSpPr>
            <p:spPr bwMode="hidden">
              <a:xfrm>
                <a:off x="2665411"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7"/>
              <p:cNvCxnSpPr/>
              <p:nvPr/>
            </p:nvCxnSpPr>
            <p:spPr bwMode="hidden">
              <a:xfrm>
                <a:off x="3884612"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8"/>
              <p:cNvCxnSpPr/>
              <p:nvPr/>
            </p:nvCxnSpPr>
            <p:spPr bwMode="hidden">
              <a:xfrm>
                <a:off x="5151437" y="0"/>
                <a:ext cx="6815139"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8" name="Groep 29"/>
              <p:cNvGrpSpPr>
                <a:grpSpLocks/>
              </p:cNvGrpSpPr>
              <p:nvPr/>
            </p:nvGrpSpPr>
            <p:grpSpPr bwMode="auto">
              <a:xfrm>
                <a:off x="6327885" y="0"/>
                <a:ext cx="5864115" cy="5898673"/>
                <a:chOff x="6327885" y="0"/>
                <a:chExt cx="5864115" cy="5898673"/>
              </a:xfrm>
            </p:grpSpPr>
            <p:cxnSp>
              <p:nvCxnSpPr>
                <p:cNvPr id="34" name="Rechte verbindingslijn 35"/>
                <p:cNvCxnSpPr/>
                <p:nvPr/>
              </p:nvCxnSpPr>
              <p:spPr bwMode="hidden">
                <a:xfrm>
                  <a:off x="6327775" y="0"/>
                  <a:ext cx="5864226" cy="589915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6"/>
                <p:cNvCxnSpPr/>
                <p:nvPr/>
              </p:nvCxnSpPr>
              <p:spPr bwMode="hidden">
                <a:xfrm>
                  <a:off x="7548562" y="0"/>
                  <a:ext cx="4643439" cy="467201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7"/>
                <p:cNvCxnSpPr/>
                <p:nvPr/>
              </p:nvCxnSpPr>
              <p:spPr bwMode="hidden">
                <a:xfrm>
                  <a:off x="8772525" y="0"/>
                  <a:ext cx="3419476" cy="34575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8"/>
                <p:cNvCxnSpPr/>
                <p:nvPr/>
              </p:nvCxnSpPr>
              <p:spPr bwMode="hidden">
                <a:xfrm>
                  <a:off x="9982201" y="0"/>
                  <a:ext cx="2209800" cy="222726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9"/>
                <p:cNvCxnSpPr/>
                <p:nvPr/>
              </p:nvCxnSpPr>
              <p:spPr bwMode="hidden">
                <a:xfrm>
                  <a:off x="11198226" y="0"/>
                  <a:ext cx="993775" cy="10033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29" name="Rechte verbindingslijn 30"/>
              <p:cNvCxnSpPr/>
              <p:nvPr/>
            </p:nvCxnSpPr>
            <p:spPr bwMode="hidden">
              <a:xfrm flipH="1" flipV="1">
                <a:off x="-1" y="1012825"/>
                <a:ext cx="5829301" cy="58451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31"/>
              <p:cNvCxnSpPr/>
              <p:nvPr/>
            </p:nvCxnSpPr>
            <p:spPr bwMode="hidden">
              <a:xfrm flipH="1" flipV="1">
                <a:off x="-1" y="2227263"/>
                <a:ext cx="4614863" cy="463073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2"/>
              <p:cNvCxnSpPr/>
              <p:nvPr/>
            </p:nvCxnSpPr>
            <p:spPr bwMode="hidden">
              <a:xfrm flipH="1" flipV="1">
                <a:off x="-1" y="3432175"/>
                <a:ext cx="3398838" cy="34258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3"/>
              <p:cNvCxnSpPr/>
              <p:nvPr/>
            </p:nvCxnSpPr>
            <p:spPr bwMode="hidden">
              <a:xfrm flipH="1" flipV="1">
                <a:off x="-1" y="4651375"/>
                <a:ext cx="2197100" cy="22066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4"/>
              <p:cNvCxnSpPr/>
              <p:nvPr/>
            </p:nvCxnSpPr>
            <p:spPr bwMode="hidden">
              <a:xfrm flipH="1" flipV="1">
                <a:off x="-1" y="5864225"/>
                <a:ext cx="987425" cy="9937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5" name="Rechte verbindingslijn 57"/>
          <p:cNvCxnSpPr/>
          <p:nvPr/>
        </p:nvCxnSpPr>
        <p:spPr>
          <a:xfrm>
            <a:off x="971551" y="5294313"/>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970385" y="1909346"/>
            <a:ext cx="7203233" cy="3383280"/>
          </a:xfrm>
        </p:spPr>
        <p:txBody>
          <a:bodyPr>
            <a:normAutofit/>
          </a:bodyPr>
          <a:lstStyle>
            <a:lvl1pPr algn="l">
              <a:lnSpc>
                <a:spcPct val="76000"/>
              </a:lnSpc>
              <a:defRPr sz="3375" cap="none" baseline="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970385" y="5432564"/>
            <a:ext cx="7203233" cy="457200"/>
          </a:xfrm>
        </p:spPr>
        <p:txBody>
          <a:bodyPr>
            <a:normAutofit/>
          </a:bodyPr>
          <a:lstStyle>
            <a:lvl1pPr marL="0" indent="0" algn="l">
              <a:spcBef>
                <a:spcPts val="0"/>
              </a:spcBef>
              <a:buNone/>
              <a:defRPr sz="844" b="0">
                <a:solidFill>
                  <a:schemeClr val="accent1"/>
                </a:solidFill>
              </a:defRPr>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nl-NL"/>
              <a:t>Klik om de ondertitelstijl van het model te bewerken</a:t>
            </a:r>
            <a:endParaRPr lang="nl-NL" dirty="0"/>
          </a:p>
        </p:txBody>
      </p:sp>
    </p:spTree>
    <p:extLst>
      <p:ext uri="{BB962C8B-B14F-4D97-AF65-F5344CB8AC3E}">
        <p14:creationId xmlns:p14="http://schemas.microsoft.com/office/powerpoint/2010/main" val="95149480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B016C7B7-024D-4921-AE2F-0DCEBEB3D8FD}" type="datetime1">
              <a:rPr lang="nl-NL" smtClean="0"/>
              <a:t>30-3-2017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dirty="0"/>
              <a:t>Jaardag 11 november 2016</a:t>
            </a:r>
          </a:p>
        </p:txBody>
      </p:sp>
      <p:sp>
        <p:nvSpPr>
          <p:cNvPr id="6" name="Tijdelijke aanduiding voor dianummer 5"/>
          <p:cNvSpPr>
            <a:spLocks noGrp="1"/>
          </p:cNvSpPr>
          <p:nvPr>
            <p:ph type="sldNum" sz="quarter" idx="12"/>
          </p:nvPr>
        </p:nvSpPr>
        <p:spPr/>
        <p:txBody>
          <a:bodyPr/>
          <a:lstStyle>
            <a:lvl1pPr>
              <a:defRPr/>
            </a:lvl1pPr>
          </a:lstStyle>
          <a:p>
            <a:fld id="{39618B79-9E22-44E9-BA62-3A5E3310CA2A}" type="slidenum">
              <a:rPr lang="nl-NL" smtClean="0"/>
              <a:pPr/>
              <a:t>‹nr.›</a:t>
            </a:fld>
            <a:endParaRPr lang="nl-NL" dirty="0"/>
          </a:p>
        </p:txBody>
      </p:sp>
    </p:spTree>
    <p:extLst>
      <p:ext uri="{BB962C8B-B14F-4D97-AF65-F5344CB8AC3E}">
        <p14:creationId xmlns:p14="http://schemas.microsoft.com/office/powerpoint/2010/main" val="416034621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06987" y="489862"/>
            <a:ext cx="1265465" cy="5301343"/>
          </a:xfrm>
        </p:spPr>
        <p:txBody>
          <a:bodyPr vert="eaVert"/>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971549" y="489862"/>
            <a:ext cx="5690508" cy="530134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A6A565BA-8DC8-40AC-931D-7A8EC31F352B}" type="datetime1">
              <a:rPr lang="nl-NL" smtClean="0"/>
              <a:t>30-3-2017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Algemene ledenvergadering, 15 februari 2016</a:t>
            </a:r>
            <a:endParaRPr lang="nl-NL" dirty="0"/>
          </a:p>
        </p:txBody>
      </p:sp>
      <p:sp>
        <p:nvSpPr>
          <p:cNvPr id="6" name="Tijdelijke aanduiding voor dianummer 5"/>
          <p:cNvSpPr>
            <a:spLocks noGrp="1"/>
          </p:cNvSpPr>
          <p:nvPr>
            <p:ph type="sldNum" sz="quarter" idx="12"/>
          </p:nvPr>
        </p:nvSpPr>
        <p:spPr/>
        <p:txBody>
          <a:bodyPr/>
          <a:lstStyle>
            <a:lvl1pPr>
              <a:defRPr/>
            </a:lvl1pPr>
          </a:lstStyle>
          <a:p>
            <a:fld id="{F19A2E60-994C-4838-886F-F8D6C3020EA0}" type="slidenum">
              <a:rPr lang="nl-NL" smtClean="0"/>
              <a:pPr/>
              <a:t>‹nr.›</a:t>
            </a:fld>
            <a:endParaRPr lang="nl-NL" dirty="0"/>
          </a:p>
        </p:txBody>
      </p:sp>
    </p:spTree>
    <p:extLst>
      <p:ext uri="{BB962C8B-B14F-4D97-AF65-F5344CB8AC3E}">
        <p14:creationId xmlns:p14="http://schemas.microsoft.com/office/powerpoint/2010/main" val="212192574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A4787402-B378-4393-B698-3DBA15741D2F}" type="datetime1">
              <a:rPr lang="nl-NL" smtClean="0"/>
              <a:t>30-3-2017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Algemene ledenvergadering, 15 februari 2016</a:t>
            </a:r>
            <a:endParaRPr lang="nl-NL" dirty="0"/>
          </a:p>
        </p:txBody>
      </p:sp>
      <p:sp>
        <p:nvSpPr>
          <p:cNvPr id="6" name="Tijdelijke aanduiding voor dianummer 5"/>
          <p:cNvSpPr>
            <a:spLocks noGrp="1"/>
          </p:cNvSpPr>
          <p:nvPr>
            <p:ph type="sldNum" sz="quarter" idx="12"/>
          </p:nvPr>
        </p:nvSpPr>
        <p:spPr/>
        <p:txBody>
          <a:bodyPr/>
          <a:lstStyle>
            <a:lvl1pPr>
              <a:defRPr/>
            </a:lvl1pPr>
          </a:lstStyle>
          <a:p>
            <a:fld id="{23ED1F7D-28B1-4BAF-8106-E3D166CEEF40}" type="slidenum">
              <a:rPr lang="nl-NL" smtClean="0"/>
              <a:pPr/>
              <a:t>‹nr.›</a:t>
            </a:fld>
            <a:endParaRPr lang="nl-NL" dirty="0"/>
          </a:p>
        </p:txBody>
      </p:sp>
    </p:spTree>
    <p:extLst>
      <p:ext uri="{BB962C8B-B14F-4D97-AF65-F5344CB8AC3E}">
        <p14:creationId xmlns:p14="http://schemas.microsoft.com/office/powerpoint/2010/main" val="45694254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4" name="Groep 6"/>
          <p:cNvGrpSpPr>
            <a:grpSpLocks/>
          </p:cNvGrpSpPr>
          <p:nvPr/>
        </p:nvGrpSpPr>
        <p:grpSpPr bwMode="auto">
          <a:xfrm>
            <a:off x="0" y="0"/>
            <a:ext cx="9144000" cy="6858000"/>
            <a:chOff x="-1" y="0"/>
            <a:chExt cx="12192002" cy="6858000"/>
          </a:xfrm>
        </p:grpSpPr>
        <p:cxnSp>
          <p:nvCxnSpPr>
            <p:cNvPr id="5" name="Rechte verbindingslijn 7"/>
            <p:cNvCxnSpPr/>
            <p:nvPr/>
          </p:nvCxnSpPr>
          <p:spPr bwMode="hidden">
            <a:xfrm>
              <a:off x="6095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8"/>
            <p:cNvCxnSpPr/>
            <p:nvPr/>
          </p:nvCxnSpPr>
          <p:spPr bwMode="hidden">
            <a:xfrm>
              <a:off x="18287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Rechte verbindingslijn 9"/>
            <p:cNvCxnSpPr/>
            <p:nvPr/>
          </p:nvCxnSpPr>
          <p:spPr bwMode="hidden">
            <a:xfrm>
              <a:off x="30479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Rechte verbindingslijn 10"/>
            <p:cNvCxnSpPr/>
            <p:nvPr/>
          </p:nvCxnSpPr>
          <p:spPr bwMode="hidden">
            <a:xfrm>
              <a:off x="42672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11"/>
            <p:cNvCxnSpPr/>
            <p:nvPr/>
          </p:nvCxnSpPr>
          <p:spPr bwMode="hidden">
            <a:xfrm>
              <a:off x="54864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12"/>
            <p:cNvCxnSpPr/>
            <p:nvPr/>
          </p:nvCxnSpPr>
          <p:spPr bwMode="hidden">
            <a:xfrm>
              <a:off x="67056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3"/>
            <p:cNvCxnSpPr/>
            <p:nvPr/>
          </p:nvCxnSpPr>
          <p:spPr bwMode="hidden">
            <a:xfrm>
              <a:off x="79248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4"/>
            <p:cNvCxnSpPr/>
            <p:nvPr/>
          </p:nvCxnSpPr>
          <p:spPr bwMode="hidden">
            <a:xfrm>
              <a:off x="91440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5"/>
            <p:cNvCxnSpPr/>
            <p:nvPr/>
          </p:nvCxnSpPr>
          <p:spPr bwMode="hidden">
            <a:xfrm>
              <a:off x="103632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6"/>
            <p:cNvCxnSpPr/>
            <p:nvPr/>
          </p:nvCxnSpPr>
          <p:spPr bwMode="hidden">
            <a:xfrm>
              <a:off x="115824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7"/>
            <p:cNvCxnSpPr/>
            <p:nvPr/>
          </p:nvCxnSpPr>
          <p:spPr bwMode="hidden">
            <a:xfrm>
              <a:off x="3174" y="38576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8"/>
            <p:cNvCxnSpPr/>
            <p:nvPr/>
          </p:nvCxnSpPr>
          <p:spPr bwMode="hidden">
            <a:xfrm>
              <a:off x="3174" y="161131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9"/>
            <p:cNvCxnSpPr/>
            <p:nvPr/>
          </p:nvCxnSpPr>
          <p:spPr bwMode="hidden">
            <a:xfrm>
              <a:off x="3174" y="283527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20"/>
            <p:cNvCxnSpPr/>
            <p:nvPr/>
          </p:nvCxnSpPr>
          <p:spPr bwMode="hidden">
            <a:xfrm>
              <a:off x="3174" y="406082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21"/>
            <p:cNvCxnSpPr/>
            <p:nvPr/>
          </p:nvCxnSpPr>
          <p:spPr bwMode="hidden">
            <a:xfrm>
              <a:off x="3174" y="528478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22"/>
            <p:cNvCxnSpPr/>
            <p:nvPr/>
          </p:nvCxnSpPr>
          <p:spPr bwMode="hidden">
            <a:xfrm>
              <a:off x="3174" y="651033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1" name="Groep 23"/>
            <p:cNvGrpSpPr>
              <a:grpSpLocks/>
            </p:cNvGrpSpPr>
            <p:nvPr userDrawn="1"/>
          </p:nvGrpSpPr>
          <p:grpSpPr bwMode="auto">
            <a:xfrm>
              <a:off x="-1" y="0"/>
              <a:ext cx="12192001" cy="6858000"/>
              <a:chOff x="-1" y="0"/>
              <a:chExt cx="12192001" cy="6858000"/>
            </a:xfrm>
          </p:grpSpPr>
          <p:cxnSp>
            <p:nvCxnSpPr>
              <p:cNvPr id="39" name="Rechte verbindingslijn 41"/>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42"/>
              <p:cNvCxnSpPr/>
              <p:nvPr/>
            </p:nvCxnSpPr>
            <p:spPr bwMode="hidden">
              <a:xfrm>
                <a:off x="1449387"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3"/>
              <p:cNvCxnSpPr/>
              <p:nvPr/>
            </p:nvCxnSpPr>
            <p:spPr bwMode="hidden">
              <a:xfrm>
                <a:off x="26654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4"/>
              <p:cNvCxnSpPr/>
              <p:nvPr/>
            </p:nvCxnSpPr>
            <p:spPr bwMode="hidden">
              <a:xfrm>
                <a:off x="3884613"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5"/>
              <p:cNvCxnSpPr/>
              <p:nvPr/>
            </p:nvCxnSpPr>
            <p:spPr bwMode="hidden">
              <a:xfrm>
                <a:off x="5106988"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4" name="Groep 46"/>
              <p:cNvGrpSpPr>
                <a:grpSpLocks/>
              </p:cNvGrpSpPr>
              <p:nvPr/>
            </p:nvGrpSpPr>
            <p:grpSpPr bwMode="auto">
              <a:xfrm>
                <a:off x="6327885" y="0"/>
                <a:ext cx="5864115" cy="5898673"/>
                <a:chOff x="6327885" y="0"/>
                <a:chExt cx="5864115" cy="5898673"/>
              </a:xfrm>
            </p:grpSpPr>
            <p:cxnSp>
              <p:nvCxnSpPr>
                <p:cNvPr id="50" name="Rechte verbindingslijn 52"/>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3"/>
                <p:cNvCxnSpPr/>
                <p:nvPr/>
              </p:nvCxnSpPr>
              <p:spPr bwMode="hidden">
                <a:xfrm>
                  <a:off x="7548563" y="0"/>
                  <a:ext cx="4643438"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4"/>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5"/>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6"/>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5" name="Rechte verbindingslijn 47"/>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8"/>
              <p:cNvCxnSpPr/>
              <p:nvPr/>
            </p:nvCxnSpPr>
            <p:spPr bwMode="hidden">
              <a:xfrm flipH="1" flipV="1">
                <a:off x="-1" y="2227263"/>
                <a:ext cx="4614864"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9"/>
              <p:cNvCxnSpPr/>
              <p:nvPr/>
            </p:nvCxnSpPr>
            <p:spPr bwMode="hidden">
              <a:xfrm flipH="1" flipV="1">
                <a:off x="-1" y="3432175"/>
                <a:ext cx="3398839"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50"/>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51"/>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ep 24"/>
            <p:cNvGrpSpPr>
              <a:grpSpLocks/>
            </p:cNvGrpSpPr>
            <p:nvPr userDrawn="1"/>
          </p:nvGrpSpPr>
          <p:grpSpPr bwMode="auto">
            <a:xfrm flipH="1">
              <a:off x="0" y="0"/>
              <a:ext cx="12192001" cy="6858000"/>
              <a:chOff x="-1" y="0"/>
              <a:chExt cx="12192001" cy="6858000"/>
            </a:xfrm>
          </p:grpSpPr>
          <p:cxnSp>
            <p:nvCxnSpPr>
              <p:cNvPr id="23" name="Rechte verbindingslijn 25"/>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6"/>
              <p:cNvCxnSpPr/>
              <p:nvPr/>
            </p:nvCxnSpPr>
            <p:spPr bwMode="hidden">
              <a:xfrm>
                <a:off x="1449386"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7"/>
              <p:cNvCxnSpPr/>
              <p:nvPr/>
            </p:nvCxnSpPr>
            <p:spPr bwMode="hidden">
              <a:xfrm>
                <a:off x="2665411"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8"/>
              <p:cNvCxnSpPr/>
              <p:nvPr/>
            </p:nvCxnSpPr>
            <p:spPr bwMode="hidden">
              <a:xfrm>
                <a:off x="38846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9"/>
              <p:cNvCxnSpPr/>
              <p:nvPr/>
            </p:nvCxnSpPr>
            <p:spPr bwMode="hidden">
              <a:xfrm>
                <a:off x="5151437"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8" name="Groep 30"/>
              <p:cNvGrpSpPr>
                <a:grpSpLocks/>
              </p:cNvGrpSpPr>
              <p:nvPr/>
            </p:nvGrpSpPr>
            <p:grpSpPr bwMode="auto">
              <a:xfrm>
                <a:off x="6327885" y="0"/>
                <a:ext cx="5864115" cy="5898673"/>
                <a:chOff x="6327885" y="0"/>
                <a:chExt cx="5864115" cy="5898673"/>
              </a:xfrm>
            </p:grpSpPr>
            <p:cxnSp>
              <p:nvCxnSpPr>
                <p:cNvPr id="34" name="Rechte verbindingslijn 36"/>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7"/>
                <p:cNvCxnSpPr/>
                <p:nvPr/>
              </p:nvCxnSpPr>
              <p:spPr bwMode="hidden">
                <a:xfrm>
                  <a:off x="7548562" y="0"/>
                  <a:ext cx="4643439"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8"/>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9"/>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40"/>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29" name="Rechte verbindingslijn 31"/>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32"/>
              <p:cNvCxnSpPr/>
              <p:nvPr/>
            </p:nvCxnSpPr>
            <p:spPr bwMode="hidden">
              <a:xfrm flipH="1" flipV="1">
                <a:off x="-1" y="2227263"/>
                <a:ext cx="4614863"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3"/>
              <p:cNvCxnSpPr/>
              <p:nvPr/>
            </p:nvCxnSpPr>
            <p:spPr bwMode="hidden">
              <a:xfrm flipH="1" flipV="1">
                <a:off x="-1" y="3432175"/>
                <a:ext cx="3398838"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4"/>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5"/>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5" name="Rechte verbindingslijn 57"/>
          <p:cNvCxnSpPr/>
          <p:nvPr/>
        </p:nvCxnSpPr>
        <p:spPr>
          <a:xfrm>
            <a:off x="971551" y="5294313"/>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971551" y="2541573"/>
            <a:ext cx="7200900" cy="2743200"/>
          </a:xfrm>
        </p:spPr>
        <p:txBody>
          <a:bodyPr>
            <a:normAutofit/>
          </a:bodyPr>
          <a:lstStyle>
            <a:lvl1pPr>
              <a:lnSpc>
                <a:spcPct val="85000"/>
              </a:lnSpc>
              <a:defRPr sz="2531" cap="none" baseline="0">
                <a:solidFill>
                  <a:schemeClr val="tx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71551" y="5431536"/>
            <a:ext cx="7200900" cy="457200"/>
          </a:xfrm>
        </p:spPr>
        <p:txBody>
          <a:bodyPr>
            <a:normAutofit/>
          </a:bodyPr>
          <a:lstStyle>
            <a:lvl1pPr marL="0" indent="0">
              <a:spcBef>
                <a:spcPts val="0"/>
              </a:spcBef>
              <a:buNone/>
              <a:defRPr sz="844" b="0">
                <a:solidFill>
                  <a:schemeClr val="tx1"/>
                </a:solidFill>
              </a:defRPr>
            </a:lvl1pPr>
            <a:lvl2pPr marL="192881" indent="0">
              <a:buNone/>
              <a:defRPr sz="844"/>
            </a:lvl2pPr>
            <a:lvl3pPr marL="385763" indent="0">
              <a:buNone/>
              <a:defRPr sz="760"/>
            </a:lvl3pPr>
            <a:lvl4pPr marL="578644" indent="0">
              <a:buNone/>
              <a:defRPr sz="675"/>
            </a:lvl4pPr>
            <a:lvl5pPr marL="771525" indent="0">
              <a:buNone/>
              <a:defRPr sz="675"/>
            </a:lvl5pPr>
            <a:lvl6pPr marL="964406" indent="0">
              <a:buNone/>
              <a:defRPr sz="675"/>
            </a:lvl6pPr>
            <a:lvl7pPr marL="1157288" indent="0">
              <a:buNone/>
              <a:defRPr sz="675"/>
            </a:lvl7pPr>
            <a:lvl8pPr marL="1350169" indent="0">
              <a:buNone/>
              <a:defRPr sz="675"/>
            </a:lvl8pPr>
            <a:lvl9pPr marL="1543050" indent="0">
              <a:buNone/>
              <a:defRPr sz="675"/>
            </a:lvl9pPr>
          </a:lstStyle>
          <a:p>
            <a:pPr lvl="0"/>
            <a:r>
              <a:rPr lang="nl-NL"/>
              <a:t>Klik om de modelstijlen te bewerken</a:t>
            </a:r>
          </a:p>
        </p:txBody>
      </p:sp>
    </p:spTree>
    <p:extLst>
      <p:ext uri="{BB962C8B-B14F-4D97-AF65-F5344CB8AC3E}">
        <p14:creationId xmlns:p14="http://schemas.microsoft.com/office/powerpoint/2010/main" val="1617100168"/>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half" idx="1"/>
          </p:nvPr>
        </p:nvSpPr>
        <p:spPr>
          <a:xfrm>
            <a:off x="971551" y="1981201"/>
            <a:ext cx="3429000" cy="3810001"/>
          </a:xfrm>
        </p:spPr>
        <p:txBody>
          <a:bodyPr>
            <a:normAutofit/>
          </a:bodyPr>
          <a:lstStyle>
            <a:lvl1pPr>
              <a:defRPr sz="844"/>
            </a:lvl1pPr>
            <a:lvl2pPr>
              <a:defRPr sz="760"/>
            </a:lvl2pPr>
            <a:lvl3pPr>
              <a:defRPr sz="675"/>
            </a:lvl3pPr>
            <a:lvl4pPr>
              <a:defRPr sz="591"/>
            </a:lvl4pPr>
            <a:lvl5pPr>
              <a:defRPr sz="591"/>
            </a:lvl5pPr>
            <a:lvl6pPr>
              <a:defRPr sz="760"/>
            </a:lvl6pPr>
            <a:lvl7pPr>
              <a:defRPr sz="760"/>
            </a:lvl7pPr>
            <a:lvl8pPr>
              <a:defRPr sz="760"/>
            </a:lvl8pPr>
            <a:lvl9pPr>
              <a:defRPr sz="76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743451" y="1981201"/>
            <a:ext cx="3429000" cy="3810001"/>
          </a:xfrm>
        </p:spPr>
        <p:txBody>
          <a:bodyPr>
            <a:normAutofit/>
          </a:bodyPr>
          <a:lstStyle>
            <a:lvl1pPr>
              <a:defRPr sz="844"/>
            </a:lvl1pPr>
            <a:lvl2pPr>
              <a:defRPr sz="760"/>
            </a:lvl2pPr>
            <a:lvl3pPr>
              <a:defRPr sz="675"/>
            </a:lvl3pPr>
            <a:lvl4pPr>
              <a:defRPr sz="591"/>
            </a:lvl4pPr>
            <a:lvl5pPr>
              <a:defRPr sz="591"/>
            </a:lvl5pPr>
            <a:lvl6pPr>
              <a:defRPr sz="760"/>
            </a:lvl6pPr>
            <a:lvl7pPr>
              <a:defRPr sz="760"/>
            </a:lvl7pPr>
            <a:lvl8pPr>
              <a:defRPr sz="760"/>
            </a:lvl8pPr>
            <a:lvl9pPr>
              <a:defRPr sz="76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3"/>
          <p:cNvSpPr>
            <a:spLocks noGrp="1"/>
          </p:cNvSpPr>
          <p:nvPr>
            <p:ph type="dt" sz="half" idx="10"/>
          </p:nvPr>
        </p:nvSpPr>
        <p:spPr/>
        <p:txBody>
          <a:bodyPr/>
          <a:lstStyle>
            <a:lvl1pPr>
              <a:defRPr/>
            </a:lvl1pPr>
          </a:lstStyle>
          <a:p>
            <a:pPr>
              <a:defRPr/>
            </a:pPr>
            <a:fld id="{F83395AA-16C7-4154-BF06-E26CA3CC8EE1}" type="datetime1">
              <a:rPr lang="nl-NL" smtClean="0"/>
              <a:t>30-3-2017</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r>
              <a:rPr lang="nl-NL"/>
              <a:t>Algemene ledenvergadering, 15 februari 2016</a:t>
            </a:r>
            <a:endParaRPr lang="nl-NL" dirty="0"/>
          </a:p>
        </p:txBody>
      </p:sp>
      <p:sp>
        <p:nvSpPr>
          <p:cNvPr id="7" name="Tijdelijke aanduiding voor dianummer 5"/>
          <p:cNvSpPr>
            <a:spLocks noGrp="1"/>
          </p:cNvSpPr>
          <p:nvPr>
            <p:ph type="sldNum" sz="quarter" idx="12"/>
          </p:nvPr>
        </p:nvSpPr>
        <p:spPr/>
        <p:txBody>
          <a:bodyPr/>
          <a:lstStyle>
            <a:lvl1pPr>
              <a:defRPr/>
            </a:lvl1pPr>
          </a:lstStyle>
          <a:p>
            <a:fld id="{B827E316-1A02-4F52-ABF9-81EA1B894AFE}" type="slidenum">
              <a:rPr lang="nl-NL" smtClean="0"/>
              <a:pPr/>
              <a:t>‹nr.›</a:t>
            </a:fld>
            <a:endParaRPr lang="nl-NL" dirty="0"/>
          </a:p>
        </p:txBody>
      </p:sp>
    </p:spTree>
    <p:extLst>
      <p:ext uri="{BB962C8B-B14F-4D97-AF65-F5344CB8AC3E}">
        <p14:creationId xmlns:p14="http://schemas.microsoft.com/office/powerpoint/2010/main" val="270661030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tekst 2"/>
          <p:cNvSpPr>
            <a:spLocks noGrp="1"/>
          </p:cNvSpPr>
          <p:nvPr>
            <p:ph type="body" idx="1"/>
          </p:nvPr>
        </p:nvSpPr>
        <p:spPr>
          <a:xfrm>
            <a:off x="971551" y="1818322"/>
            <a:ext cx="3429000" cy="641350"/>
          </a:xfrm>
        </p:spPr>
        <p:txBody>
          <a:bodyPr anchor="ctr">
            <a:normAutofit/>
          </a:bodyPr>
          <a:lstStyle>
            <a:lvl1pPr marL="0" indent="0">
              <a:spcBef>
                <a:spcPts val="0"/>
              </a:spcBef>
              <a:buNone/>
              <a:defRPr sz="844" b="0">
                <a:solidFill>
                  <a:schemeClr val="accent1"/>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nl-NL"/>
              <a:t>Klik om de modelstijlen te bewerken</a:t>
            </a:r>
          </a:p>
        </p:txBody>
      </p:sp>
      <p:sp>
        <p:nvSpPr>
          <p:cNvPr id="4" name="Tijdelijke aanduiding voor inhoud 3"/>
          <p:cNvSpPr>
            <a:spLocks noGrp="1"/>
          </p:cNvSpPr>
          <p:nvPr>
            <p:ph sz="half" idx="2"/>
          </p:nvPr>
        </p:nvSpPr>
        <p:spPr>
          <a:xfrm>
            <a:off x="971551" y="2503715"/>
            <a:ext cx="3429000" cy="3287487"/>
          </a:xfrm>
        </p:spPr>
        <p:txBody>
          <a:bodyPr>
            <a:normAutofit/>
          </a:bodyPr>
          <a:lstStyle>
            <a:lvl1pPr>
              <a:defRPr sz="844"/>
            </a:lvl1pPr>
            <a:lvl2pPr>
              <a:defRPr sz="760"/>
            </a:lvl2pPr>
            <a:lvl3pPr>
              <a:defRPr sz="675"/>
            </a:lvl3pPr>
            <a:lvl4pPr>
              <a:defRPr sz="591"/>
            </a:lvl4pPr>
            <a:lvl5pPr>
              <a:defRPr sz="591"/>
            </a:lvl5pPr>
            <a:lvl6pPr>
              <a:defRPr sz="675"/>
            </a:lvl6pPr>
            <a:lvl7pPr>
              <a:defRPr sz="675"/>
            </a:lvl7pPr>
            <a:lvl8pPr>
              <a:defRPr sz="675"/>
            </a:lvl8pPr>
            <a:lvl9pPr>
              <a:defRPr sz="675"/>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743451" y="1818322"/>
            <a:ext cx="3429000" cy="641350"/>
          </a:xfrm>
        </p:spPr>
        <p:txBody>
          <a:bodyPr anchor="ctr">
            <a:normAutofit/>
          </a:bodyPr>
          <a:lstStyle>
            <a:lvl1pPr marL="0" indent="0">
              <a:spcBef>
                <a:spcPts val="0"/>
              </a:spcBef>
              <a:buNone/>
              <a:defRPr sz="844" b="0">
                <a:solidFill>
                  <a:schemeClr val="accent1"/>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nl-NL"/>
              <a:t>Klik om de modelstijlen te bewerken</a:t>
            </a:r>
          </a:p>
        </p:txBody>
      </p:sp>
      <p:sp>
        <p:nvSpPr>
          <p:cNvPr id="6" name="Tijdelijke aanduiding voor inhoud 5"/>
          <p:cNvSpPr>
            <a:spLocks noGrp="1"/>
          </p:cNvSpPr>
          <p:nvPr>
            <p:ph sz="quarter" idx="4"/>
          </p:nvPr>
        </p:nvSpPr>
        <p:spPr>
          <a:xfrm>
            <a:off x="4743451" y="2503715"/>
            <a:ext cx="3429000" cy="3287487"/>
          </a:xfrm>
        </p:spPr>
        <p:txBody>
          <a:bodyPr>
            <a:normAutofit/>
          </a:bodyPr>
          <a:lstStyle>
            <a:lvl1pPr>
              <a:defRPr sz="844"/>
            </a:lvl1pPr>
            <a:lvl2pPr>
              <a:defRPr sz="760"/>
            </a:lvl2pPr>
            <a:lvl3pPr>
              <a:defRPr sz="675"/>
            </a:lvl3pPr>
            <a:lvl4pPr>
              <a:defRPr sz="591"/>
            </a:lvl4pPr>
            <a:lvl5pPr>
              <a:defRPr sz="591"/>
            </a:lvl5pPr>
            <a:lvl6pPr>
              <a:defRPr sz="675"/>
            </a:lvl6pPr>
            <a:lvl7pPr>
              <a:defRPr sz="675"/>
            </a:lvl7pPr>
            <a:lvl8pPr>
              <a:defRPr sz="675"/>
            </a:lvl8pPr>
            <a:lvl9pPr>
              <a:defRPr sz="675"/>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10"/>
          </p:nvPr>
        </p:nvSpPr>
        <p:spPr/>
        <p:txBody>
          <a:bodyPr/>
          <a:lstStyle>
            <a:lvl1pPr>
              <a:defRPr/>
            </a:lvl1pPr>
          </a:lstStyle>
          <a:p>
            <a:pPr>
              <a:defRPr/>
            </a:pPr>
            <a:fld id="{0FD77577-072E-4D8D-A9D6-03E2AC5A1200}" type="datetime1">
              <a:rPr lang="nl-NL" smtClean="0"/>
              <a:t>30-3-2017</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r>
              <a:rPr lang="nl-NL"/>
              <a:t>Algemene ledenvergadering, 15 februari 2016</a:t>
            </a:r>
            <a:endParaRPr lang="nl-NL" dirty="0"/>
          </a:p>
        </p:txBody>
      </p:sp>
      <p:sp>
        <p:nvSpPr>
          <p:cNvPr id="9" name="Tijdelijke aanduiding voor dianummer 5"/>
          <p:cNvSpPr>
            <a:spLocks noGrp="1"/>
          </p:cNvSpPr>
          <p:nvPr>
            <p:ph type="sldNum" sz="quarter" idx="12"/>
          </p:nvPr>
        </p:nvSpPr>
        <p:spPr/>
        <p:txBody>
          <a:bodyPr/>
          <a:lstStyle>
            <a:lvl1pPr>
              <a:defRPr/>
            </a:lvl1pPr>
          </a:lstStyle>
          <a:p>
            <a:fld id="{F6FD3B39-E419-4835-A91B-A7C5CA7E3049}" type="slidenum">
              <a:rPr lang="nl-NL" smtClean="0"/>
              <a:pPr/>
              <a:t>‹nr.›</a:t>
            </a:fld>
            <a:endParaRPr lang="nl-NL" dirty="0"/>
          </a:p>
        </p:txBody>
      </p:sp>
    </p:spTree>
    <p:extLst>
      <p:ext uri="{BB962C8B-B14F-4D97-AF65-F5344CB8AC3E}">
        <p14:creationId xmlns:p14="http://schemas.microsoft.com/office/powerpoint/2010/main" val="203273344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3"/>
          <p:cNvSpPr>
            <a:spLocks noGrp="1"/>
          </p:cNvSpPr>
          <p:nvPr>
            <p:ph type="dt" sz="half" idx="10"/>
          </p:nvPr>
        </p:nvSpPr>
        <p:spPr/>
        <p:txBody>
          <a:bodyPr/>
          <a:lstStyle>
            <a:lvl1pPr>
              <a:defRPr/>
            </a:lvl1pPr>
          </a:lstStyle>
          <a:p>
            <a:pPr>
              <a:defRPr/>
            </a:pPr>
            <a:fld id="{EEB5D0AB-49F2-48AF-8936-35B5836A1584}" type="datetime1">
              <a:rPr lang="nl-NL" smtClean="0"/>
              <a:t>30-3-2017</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Algemene ledenvergadering, 15 februari 2016</a:t>
            </a:r>
            <a:endParaRPr lang="nl-NL" dirty="0"/>
          </a:p>
        </p:txBody>
      </p:sp>
      <p:sp>
        <p:nvSpPr>
          <p:cNvPr id="5" name="Tijdelijke aanduiding voor dianummer 5"/>
          <p:cNvSpPr>
            <a:spLocks noGrp="1"/>
          </p:cNvSpPr>
          <p:nvPr>
            <p:ph type="sldNum" sz="quarter" idx="12"/>
          </p:nvPr>
        </p:nvSpPr>
        <p:spPr/>
        <p:txBody>
          <a:bodyPr/>
          <a:lstStyle>
            <a:lvl1pPr>
              <a:defRPr/>
            </a:lvl1pPr>
          </a:lstStyle>
          <a:p>
            <a:fld id="{7EF778CF-77B2-44E5-B637-82E749F5D790}" type="slidenum">
              <a:rPr lang="nl-NL" smtClean="0"/>
              <a:pPr/>
              <a:t>‹nr.›</a:t>
            </a:fld>
            <a:endParaRPr lang="nl-NL" dirty="0"/>
          </a:p>
        </p:txBody>
      </p:sp>
    </p:spTree>
    <p:extLst>
      <p:ext uri="{BB962C8B-B14F-4D97-AF65-F5344CB8AC3E}">
        <p14:creationId xmlns:p14="http://schemas.microsoft.com/office/powerpoint/2010/main" val="173801992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grpSp>
        <p:nvGrpSpPr>
          <p:cNvPr id="2" name="Groep 160"/>
          <p:cNvGrpSpPr>
            <a:grpSpLocks/>
          </p:cNvGrpSpPr>
          <p:nvPr/>
        </p:nvGrpSpPr>
        <p:grpSpPr bwMode="auto">
          <a:xfrm>
            <a:off x="0" y="0"/>
            <a:ext cx="9144000" cy="6858000"/>
            <a:chOff x="-1" y="0"/>
            <a:chExt cx="12192002" cy="6858000"/>
          </a:xfrm>
        </p:grpSpPr>
        <p:cxnSp>
          <p:nvCxnSpPr>
            <p:cNvPr id="3" name="Rechte verbindingslijn 161"/>
            <p:cNvCxnSpPr/>
            <p:nvPr/>
          </p:nvCxnSpPr>
          <p:spPr bwMode="hidden">
            <a:xfrm>
              <a:off x="609599"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Rechte verbindingslijn 162"/>
            <p:cNvCxnSpPr/>
            <p:nvPr/>
          </p:nvCxnSpPr>
          <p:spPr bwMode="hidden">
            <a:xfrm>
              <a:off x="1828799"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 name="Rechte verbindingslijn 163"/>
            <p:cNvCxnSpPr/>
            <p:nvPr/>
          </p:nvCxnSpPr>
          <p:spPr bwMode="hidden">
            <a:xfrm>
              <a:off x="3047999"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6" name="Rechte verbindingslijn 164"/>
            <p:cNvCxnSpPr/>
            <p:nvPr/>
          </p:nvCxnSpPr>
          <p:spPr bwMode="hidden">
            <a:xfrm>
              <a:off x="42672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7" name="Rechte verbindingslijn 165"/>
            <p:cNvCxnSpPr/>
            <p:nvPr/>
          </p:nvCxnSpPr>
          <p:spPr bwMode="hidden">
            <a:xfrm>
              <a:off x="54864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Rechte verbindingslijn 166"/>
            <p:cNvCxnSpPr/>
            <p:nvPr/>
          </p:nvCxnSpPr>
          <p:spPr bwMode="hidden">
            <a:xfrm>
              <a:off x="67056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167"/>
            <p:cNvCxnSpPr/>
            <p:nvPr/>
          </p:nvCxnSpPr>
          <p:spPr bwMode="hidden">
            <a:xfrm>
              <a:off x="79248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168"/>
            <p:cNvCxnSpPr/>
            <p:nvPr/>
          </p:nvCxnSpPr>
          <p:spPr bwMode="hidden">
            <a:xfrm>
              <a:off x="9144001"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69"/>
            <p:cNvCxnSpPr/>
            <p:nvPr/>
          </p:nvCxnSpPr>
          <p:spPr bwMode="hidden">
            <a:xfrm>
              <a:off x="10363201"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70"/>
            <p:cNvCxnSpPr/>
            <p:nvPr/>
          </p:nvCxnSpPr>
          <p:spPr bwMode="hidden">
            <a:xfrm>
              <a:off x="11582401"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71"/>
            <p:cNvCxnSpPr/>
            <p:nvPr/>
          </p:nvCxnSpPr>
          <p:spPr bwMode="hidden">
            <a:xfrm>
              <a:off x="3174" y="385763"/>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72"/>
            <p:cNvCxnSpPr/>
            <p:nvPr/>
          </p:nvCxnSpPr>
          <p:spPr bwMode="hidden">
            <a:xfrm>
              <a:off x="3174" y="1611313"/>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73"/>
            <p:cNvCxnSpPr/>
            <p:nvPr/>
          </p:nvCxnSpPr>
          <p:spPr bwMode="hidden">
            <a:xfrm>
              <a:off x="3174" y="2835275"/>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74"/>
            <p:cNvCxnSpPr/>
            <p:nvPr/>
          </p:nvCxnSpPr>
          <p:spPr bwMode="hidden">
            <a:xfrm>
              <a:off x="3174" y="4060825"/>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75"/>
            <p:cNvCxnSpPr/>
            <p:nvPr/>
          </p:nvCxnSpPr>
          <p:spPr bwMode="hidden">
            <a:xfrm>
              <a:off x="3174" y="5284788"/>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6"/>
            <p:cNvCxnSpPr/>
            <p:nvPr/>
          </p:nvCxnSpPr>
          <p:spPr bwMode="hidden">
            <a:xfrm>
              <a:off x="3174" y="6510338"/>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9" name="Groep 177"/>
            <p:cNvGrpSpPr>
              <a:grpSpLocks/>
            </p:cNvGrpSpPr>
            <p:nvPr userDrawn="1"/>
          </p:nvGrpSpPr>
          <p:grpSpPr bwMode="auto">
            <a:xfrm>
              <a:off x="-1" y="0"/>
              <a:ext cx="12192001" cy="6858000"/>
              <a:chOff x="-1" y="0"/>
              <a:chExt cx="12192001" cy="6858000"/>
            </a:xfrm>
          </p:grpSpPr>
          <p:cxnSp>
            <p:nvCxnSpPr>
              <p:cNvPr id="37" name="Rechte verbindingslijn 195"/>
              <p:cNvCxnSpPr/>
              <p:nvPr/>
            </p:nvCxnSpPr>
            <p:spPr bwMode="hidden">
              <a:xfrm>
                <a:off x="225424"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196"/>
              <p:cNvCxnSpPr/>
              <p:nvPr/>
            </p:nvCxnSpPr>
            <p:spPr bwMode="hidden">
              <a:xfrm>
                <a:off x="1449387" y="0"/>
                <a:ext cx="6815138"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197"/>
              <p:cNvCxnSpPr/>
              <p:nvPr/>
            </p:nvCxnSpPr>
            <p:spPr bwMode="hidden">
              <a:xfrm>
                <a:off x="2665412"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198"/>
              <p:cNvCxnSpPr/>
              <p:nvPr/>
            </p:nvCxnSpPr>
            <p:spPr bwMode="hidden">
              <a:xfrm>
                <a:off x="3884613"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199"/>
              <p:cNvCxnSpPr/>
              <p:nvPr/>
            </p:nvCxnSpPr>
            <p:spPr bwMode="hidden">
              <a:xfrm>
                <a:off x="5106988" y="0"/>
                <a:ext cx="6815138"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2" name="Groep 200"/>
              <p:cNvGrpSpPr>
                <a:grpSpLocks/>
              </p:cNvGrpSpPr>
              <p:nvPr/>
            </p:nvGrpSpPr>
            <p:grpSpPr bwMode="auto">
              <a:xfrm>
                <a:off x="6327885" y="0"/>
                <a:ext cx="5864115" cy="5898673"/>
                <a:chOff x="6327885" y="0"/>
                <a:chExt cx="5864115" cy="5898673"/>
              </a:xfrm>
            </p:grpSpPr>
            <p:cxnSp>
              <p:nvCxnSpPr>
                <p:cNvPr id="48" name="Rechte verbindingslijn 206"/>
                <p:cNvCxnSpPr/>
                <p:nvPr/>
              </p:nvCxnSpPr>
              <p:spPr bwMode="hidden">
                <a:xfrm>
                  <a:off x="6327775" y="0"/>
                  <a:ext cx="5864226" cy="589915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207"/>
                <p:cNvCxnSpPr/>
                <p:nvPr/>
              </p:nvCxnSpPr>
              <p:spPr bwMode="hidden">
                <a:xfrm>
                  <a:off x="7548563" y="0"/>
                  <a:ext cx="4643438" cy="467201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208"/>
                <p:cNvCxnSpPr/>
                <p:nvPr/>
              </p:nvCxnSpPr>
              <p:spPr bwMode="hidden">
                <a:xfrm>
                  <a:off x="8772525" y="0"/>
                  <a:ext cx="3419476" cy="34575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209"/>
                <p:cNvCxnSpPr/>
                <p:nvPr/>
              </p:nvCxnSpPr>
              <p:spPr bwMode="hidden">
                <a:xfrm>
                  <a:off x="9982201" y="0"/>
                  <a:ext cx="2209800" cy="222726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210"/>
                <p:cNvCxnSpPr/>
                <p:nvPr/>
              </p:nvCxnSpPr>
              <p:spPr bwMode="hidden">
                <a:xfrm>
                  <a:off x="11198226" y="0"/>
                  <a:ext cx="993775" cy="10033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43" name="Rechte verbindingslijn 201"/>
              <p:cNvCxnSpPr/>
              <p:nvPr/>
            </p:nvCxnSpPr>
            <p:spPr bwMode="hidden">
              <a:xfrm flipH="1" flipV="1">
                <a:off x="-1" y="1012825"/>
                <a:ext cx="5829301" cy="58451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202"/>
              <p:cNvCxnSpPr/>
              <p:nvPr/>
            </p:nvCxnSpPr>
            <p:spPr bwMode="hidden">
              <a:xfrm flipH="1" flipV="1">
                <a:off x="-1" y="2227263"/>
                <a:ext cx="4614864" cy="463073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203"/>
              <p:cNvCxnSpPr/>
              <p:nvPr/>
            </p:nvCxnSpPr>
            <p:spPr bwMode="hidden">
              <a:xfrm flipH="1" flipV="1">
                <a:off x="-1" y="3432175"/>
                <a:ext cx="3398839" cy="34258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204"/>
              <p:cNvCxnSpPr/>
              <p:nvPr/>
            </p:nvCxnSpPr>
            <p:spPr bwMode="hidden">
              <a:xfrm flipH="1" flipV="1">
                <a:off x="-1" y="4651375"/>
                <a:ext cx="2197100" cy="22066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205"/>
              <p:cNvCxnSpPr/>
              <p:nvPr/>
            </p:nvCxnSpPr>
            <p:spPr bwMode="hidden">
              <a:xfrm flipH="1" flipV="1">
                <a:off x="-1" y="5864225"/>
                <a:ext cx="987425" cy="9937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ep 178"/>
            <p:cNvGrpSpPr>
              <a:grpSpLocks/>
            </p:cNvGrpSpPr>
            <p:nvPr userDrawn="1"/>
          </p:nvGrpSpPr>
          <p:grpSpPr bwMode="auto">
            <a:xfrm flipH="1">
              <a:off x="0" y="0"/>
              <a:ext cx="12192001" cy="6858000"/>
              <a:chOff x="-1" y="0"/>
              <a:chExt cx="12192001" cy="6858000"/>
            </a:xfrm>
          </p:grpSpPr>
          <p:cxnSp>
            <p:nvCxnSpPr>
              <p:cNvPr id="21" name="Rechte verbindingslijn 179"/>
              <p:cNvCxnSpPr/>
              <p:nvPr/>
            </p:nvCxnSpPr>
            <p:spPr bwMode="hidden">
              <a:xfrm>
                <a:off x="225424"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180"/>
              <p:cNvCxnSpPr/>
              <p:nvPr/>
            </p:nvCxnSpPr>
            <p:spPr bwMode="hidden">
              <a:xfrm>
                <a:off x="1449386" y="0"/>
                <a:ext cx="6815139"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181"/>
              <p:cNvCxnSpPr/>
              <p:nvPr/>
            </p:nvCxnSpPr>
            <p:spPr bwMode="hidden">
              <a:xfrm>
                <a:off x="2665411"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182"/>
              <p:cNvCxnSpPr/>
              <p:nvPr/>
            </p:nvCxnSpPr>
            <p:spPr bwMode="hidden">
              <a:xfrm>
                <a:off x="3884612"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183"/>
              <p:cNvCxnSpPr/>
              <p:nvPr/>
            </p:nvCxnSpPr>
            <p:spPr bwMode="hidden">
              <a:xfrm>
                <a:off x="5106987" y="0"/>
                <a:ext cx="6815139"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6" name="Groep 184"/>
              <p:cNvGrpSpPr>
                <a:grpSpLocks/>
              </p:cNvGrpSpPr>
              <p:nvPr/>
            </p:nvGrpSpPr>
            <p:grpSpPr bwMode="auto">
              <a:xfrm>
                <a:off x="6327885" y="0"/>
                <a:ext cx="5864115" cy="5898673"/>
                <a:chOff x="6327885" y="0"/>
                <a:chExt cx="5864115" cy="5898673"/>
              </a:xfrm>
            </p:grpSpPr>
            <p:cxnSp>
              <p:nvCxnSpPr>
                <p:cNvPr id="32" name="Rechte verbindingslijn 190"/>
                <p:cNvCxnSpPr/>
                <p:nvPr/>
              </p:nvCxnSpPr>
              <p:spPr bwMode="hidden">
                <a:xfrm>
                  <a:off x="6327775" y="0"/>
                  <a:ext cx="5864226" cy="589915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191"/>
                <p:cNvCxnSpPr/>
                <p:nvPr/>
              </p:nvCxnSpPr>
              <p:spPr bwMode="hidden">
                <a:xfrm>
                  <a:off x="7548562" y="0"/>
                  <a:ext cx="4643439" cy="467201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192"/>
                <p:cNvCxnSpPr/>
                <p:nvPr/>
              </p:nvCxnSpPr>
              <p:spPr bwMode="hidden">
                <a:xfrm>
                  <a:off x="8772525" y="0"/>
                  <a:ext cx="3419476" cy="34575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193"/>
                <p:cNvCxnSpPr/>
                <p:nvPr/>
              </p:nvCxnSpPr>
              <p:spPr bwMode="hidden">
                <a:xfrm>
                  <a:off x="9982201" y="0"/>
                  <a:ext cx="2209800" cy="222726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194"/>
                <p:cNvCxnSpPr/>
                <p:nvPr/>
              </p:nvCxnSpPr>
              <p:spPr bwMode="hidden">
                <a:xfrm>
                  <a:off x="11198226" y="0"/>
                  <a:ext cx="993775" cy="10033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7" name="Rechte verbindingslijn 185"/>
              <p:cNvCxnSpPr/>
              <p:nvPr/>
            </p:nvCxnSpPr>
            <p:spPr bwMode="hidden">
              <a:xfrm flipH="1" flipV="1">
                <a:off x="-1" y="1012825"/>
                <a:ext cx="5829301" cy="58451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186"/>
              <p:cNvCxnSpPr/>
              <p:nvPr/>
            </p:nvCxnSpPr>
            <p:spPr bwMode="hidden">
              <a:xfrm flipH="1" flipV="1">
                <a:off x="-1" y="2227263"/>
                <a:ext cx="4614863" cy="463073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187"/>
              <p:cNvCxnSpPr/>
              <p:nvPr/>
            </p:nvCxnSpPr>
            <p:spPr bwMode="hidden">
              <a:xfrm flipH="1" flipV="1">
                <a:off x="-1" y="3432175"/>
                <a:ext cx="3398838" cy="34258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188"/>
              <p:cNvCxnSpPr/>
              <p:nvPr/>
            </p:nvCxnSpPr>
            <p:spPr bwMode="hidden">
              <a:xfrm flipH="1" flipV="1">
                <a:off x="-1" y="4651375"/>
                <a:ext cx="2197100" cy="22066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189"/>
              <p:cNvCxnSpPr/>
              <p:nvPr/>
            </p:nvCxnSpPr>
            <p:spPr bwMode="hidden">
              <a:xfrm flipH="1" flipV="1">
                <a:off x="-1" y="5864225"/>
                <a:ext cx="987425" cy="9937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53" name="Tijdelijke aanduiding voor datum 211"/>
          <p:cNvSpPr>
            <a:spLocks noGrp="1"/>
          </p:cNvSpPr>
          <p:nvPr>
            <p:ph type="dt" sz="half" idx="10"/>
          </p:nvPr>
        </p:nvSpPr>
        <p:spPr/>
        <p:txBody>
          <a:bodyPr/>
          <a:lstStyle>
            <a:lvl1pPr>
              <a:defRPr/>
            </a:lvl1pPr>
          </a:lstStyle>
          <a:p>
            <a:pPr>
              <a:defRPr/>
            </a:pPr>
            <a:fld id="{E0818F05-B460-4F8D-A8FB-0829469E2B23}" type="datetime1">
              <a:rPr lang="nl-NL" smtClean="0"/>
              <a:t>30-3-2017</a:t>
            </a:fld>
            <a:endParaRPr lang="nl-NL" dirty="0"/>
          </a:p>
        </p:txBody>
      </p:sp>
      <p:sp>
        <p:nvSpPr>
          <p:cNvPr id="54" name="Tijdelijke aanduiding voor voettekst 212"/>
          <p:cNvSpPr>
            <a:spLocks noGrp="1"/>
          </p:cNvSpPr>
          <p:nvPr>
            <p:ph type="ftr" sz="quarter" idx="11"/>
          </p:nvPr>
        </p:nvSpPr>
        <p:spPr/>
        <p:txBody>
          <a:bodyPr/>
          <a:lstStyle>
            <a:lvl1pPr>
              <a:defRPr/>
            </a:lvl1pPr>
          </a:lstStyle>
          <a:p>
            <a:pPr>
              <a:defRPr/>
            </a:pPr>
            <a:r>
              <a:rPr lang="nl-NL"/>
              <a:t>Algemene ledenvergadering, 15 februari 2016</a:t>
            </a:r>
            <a:endParaRPr lang="nl-NL" dirty="0"/>
          </a:p>
        </p:txBody>
      </p:sp>
      <p:sp>
        <p:nvSpPr>
          <p:cNvPr id="55" name="Tijdelijke aanduiding voor dianummer 213"/>
          <p:cNvSpPr>
            <a:spLocks noGrp="1"/>
          </p:cNvSpPr>
          <p:nvPr>
            <p:ph type="sldNum" sz="quarter" idx="12"/>
          </p:nvPr>
        </p:nvSpPr>
        <p:spPr/>
        <p:txBody>
          <a:bodyPr/>
          <a:lstStyle>
            <a:lvl1pPr>
              <a:defRPr/>
            </a:lvl1pPr>
          </a:lstStyle>
          <a:p>
            <a:fld id="{BBF635D4-0621-4B70-AAAE-1959AB80D486}" type="slidenum">
              <a:rPr lang="nl-NL" smtClean="0"/>
              <a:pPr/>
              <a:t>‹nr.›</a:t>
            </a:fld>
            <a:endParaRPr lang="nl-NL" dirty="0"/>
          </a:p>
        </p:txBody>
      </p:sp>
    </p:spTree>
    <p:extLst>
      <p:ext uri="{BB962C8B-B14F-4D97-AF65-F5344CB8AC3E}">
        <p14:creationId xmlns:p14="http://schemas.microsoft.com/office/powerpoint/2010/main" val="114120526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5" name="Groep 8"/>
          <p:cNvGrpSpPr>
            <a:grpSpLocks/>
          </p:cNvGrpSpPr>
          <p:nvPr/>
        </p:nvGrpSpPr>
        <p:grpSpPr bwMode="auto">
          <a:xfrm>
            <a:off x="0" y="0"/>
            <a:ext cx="9144000" cy="6858000"/>
            <a:chOff x="-1" y="0"/>
            <a:chExt cx="12192002" cy="6858000"/>
          </a:xfrm>
        </p:grpSpPr>
        <p:cxnSp>
          <p:nvCxnSpPr>
            <p:cNvPr id="6" name="Rechte verbindingslijn 9"/>
            <p:cNvCxnSpPr/>
            <p:nvPr/>
          </p:nvCxnSpPr>
          <p:spPr bwMode="hidden">
            <a:xfrm>
              <a:off x="6095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Rechte verbindingslijn 10"/>
            <p:cNvCxnSpPr/>
            <p:nvPr/>
          </p:nvCxnSpPr>
          <p:spPr bwMode="hidden">
            <a:xfrm>
              <a:off x="18287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Rechte verbindingslijn 11"/>
            <p:cNvCxnSpPr/>
            <p:nvPr/>
          </p:nvCxnSpPr>
          <p:spPr bwMode="hidden">
            <a:xfrm>
              <a:off x="30479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12"/>
            <p:cNvCxnSpPr/>
            <p:nvPr/>
          </p:nvCxnSpPr>
          <p:spPr bwMode="hidden">
            <a:xfrm>
              <a:off x="42672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13"/>
            <p:cNvCxnSpPr/>
            <p:nvPr/>
          </p:nvCxnSpPr>
          <p:spPr bwMode="hidden">
            <a:xfrm>
              <a:off x="54864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4"/>
            <p:cNvCxnSpPr/>
            <p:nvPr/>
          </p:nvCxnSpPr>
          <p:spPr bwMode="hidden">
            <a:xfrm>
              <a:off x="67056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5"/>
            <p:cNvCxnSpPr/>
            <p:nvPr/>
          </p:nvCxnSpPr>
          <p:spPr bwMode="hidden">
            <a:xfrm>
              <a:off x="79248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6"/>
            <p:cNvCxnSpPr/>
            <p:nvPr/>
          </p:nvCxnSpPr>
          <p:spPr bwMode="hidden">
            <a:xfrm>
              <a:off x="91440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7"/>
            <p:cNvCxnSpPr/>
            <p:nvPr/>
          </p:nvCxnSpPr>
          <p:spPr bwMode="hidden">
            <a:xfrm>
              <a:off x="103632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8"/>
            <p:cNvCxnSpPr/>
            <p:nvPr/>
          </p:nvCxnSpPr>
          <p:spPr bwMode="hidden">
            <a:xfrm>
              <a:off x="115824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9"/>
            <p:cNvCxnSpPr/>
            <p:nvPr/>
          </p:nvCxnSpPr>
          <p:spPr bwMode="hidden">
            <a:xfrm>
              <a:off x="3174" y="38576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20"/>
            <p:cNvCxnSpPr/>
            <p:nvPr/>
          </p:nvCxnSpPr>
          <p:spPr bwMode="hidden">
            <a:xfrm>
              <a:off x="3174" y="161131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21"/>
            <p:cNvCxnSpPr/>
            <p:nvPr/>
          </p:nvCxnSpPr>
          <p:spPr bwMode="hidden">
            <a:xfrm>
              <a:off x="3174" y="283527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22"/>
            <p:cNvCxnSpPr/>
            <p:nvPr/>
          </p:nvCxnSpPr>
          <p:spPr bwMode="hidden">
            <a:xfrm>
              <a:off x="3174" y="406082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23"/>
            <p:cNvCxnSpPr/>
            <p:nvPr/>
          </p:nvCxnSpPr>
          <p:spPr bwMode="hidden">
            <a:xfrm>
              <a:off x="3174" y="528478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4"/>
            <p:cNvCxnSpPr/>
            <p:nvPr/>
          </p:nvCxnSpPr>
          <p:spPr bwMode="hidden">
            <a:xfrm>
              <a:off x="3174" y="651033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2" name="Groep 25"/>
            <p:cNvGrpSpPr>
              <a:grpSpLocks/>
            </p:cNvGrpSpPr>
            <p:nvPr userDrawn="1"/>
          </p:nvGrpSpPr>
          <p:grpSpPr bwMode="auto">
            <a:xfrm>
              <a:off x="-1" y="0"/>
              <a:ext cx="12192001" cy="6858000"/>
              <a:chOff x="-1" y="0"/>
              <a:chExt cx="12192001" cy="6858000"/>
            </a:xfrm>
          </p:grpSpPr>
          <p:cxnSp>
            <p:nvCxnSpPr>
              <p:cNvPr id="40" name="Rechte verbindingslijn 43"/>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4"/>
              <p:cNvCxnSpPr/>
              <p:nvPr/>
            </p:nvCxnSpPr>
            <p:spPr bwMode="hidden">
              <a:xfrm>
                <a:off x="1449387"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5"/>
              <p:cNvCxnSpPr/>
              <p:nvPr/>
            </p:nvCxnSpPr>
            <p:spPr bwMode="hidden">
              <a:xfrm>
                <a:off x="26654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6"/>
              <p:cNvCxnSpPr/>
              <p:nvPr/>
            </p:nvCxnSpPr>
            <p:spPr bwMode="hidden">
              <a:xfrm>
                <a:off x="3884613"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7"/>
              <p:cNvCxnSpPr/>
              <p:nvPr/>
            </p:nvCxnSpPr>
            <p:spPr bwMode="hidden">
              <a:xfrm>
                <a:off x="5106988"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5" name="Groep 48"/>
              <p:cNvGrpSpPr>
                <a:grpSpLocks/>
              </p:cNvGrpSpPr>
              <p:nvPr/>
            </p:nvGrpSpPr>
            <p:grpSpPr bwMode="auto">
              <a:xfrm>
                <a:off x="6327885" y="0"/>
                <a:ext cx="5864115" cy="5898673"/>
                <a:chOff x="6327885" y="0"/>
                <a:chExt cx="5864115" cy="5898673"/>
              </a:xfrm>
            </p:grpSpPr>
            <p:cxnSp>
              <p:nvCxnSpPr>
                <p:cNvPr id="51" name="Rechte verbindingslijn 54"/>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5"/>
                <p:cNvCxnSpPr/>
                <p:nvPr/>
              </p:nvCxnSpPr>
              <p:spPr bwMode="hidden">
                <a:xfrm>
                  <a:off x="7548563" y="0"/>
                  <a:ext cx="4643438"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6"/>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7"/>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8"/>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6" name="Rechte verbindingslijn 49"/>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50"/>
              <p:cNvCxnSpPr/>
              <p:nvPr/>
            </p:nvCxnSpPr>
            <p:spPr bwMode="hidden">
              <a:xfrm flipH="1" flipV="1">
                <a:off x="-1" y="2227263"/>
                <a:ext cx="4614864"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51"/>
              <p:cNvCxnSpPr/>
              <p:nvPr/>
            </p:nvCxnSpPr>
            <p:spPr bwMode="hidden">
              <a:xfrm flipH="1" flipV="1">
                <a:off x="-1" y="3432175"/>
                <a:ext cx="3398839"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52"/>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53"/>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ep 26"/>
            <p:cNvGrpSpPr>
              <a:grpSpLocks/>
            </p:cNvGrpSpPr>
            <p:nvPr userDrawn="1"/>
          </p:nvGrpSpPr>
          <p:grpSpPr bwMode="auto">
            <a:xfrm flipH="1">
              <a:off x="0" y="0"/>
              <a:ext cx="12192001" cy="6858000"/>
              <a:chOff x="-1" y="0"/>
              <a:chExt cx="12192001" cy="6858000"/>
            </a:xfrm>
          </p:grpSpPr>
          <p:cxnSp>
            <p:nvCxnSpPr>
              <p:cNvPr id="24" name="Rechte verbindingslijn 27"/>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8"/>
              <p:cNvCxnSpPr/>
              <p:nvPr/>
            </p:nvCxnSpPr>
            <p:spPr bwMode="hidden">
              <a:xfrm>
                <a:off x="1449386"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9"/>
              <p:cNvCxnSpPr/>
              <p:nvPr/>
            </p:nvCxnSpPr>
            <p:spPr bwMode="hidden">
              <a:xfrm>
                <a:off x="2665411"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30"/>
              <p:cNvCxnSpPr/>
              <p:nvPr/>
            </p:nvCxnSpPr>
            <p:spPr bwMode="hidden">
              <a:xfrm>
                <a:off x="38846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31"/>
              <p:cNvCxnSpPr/>
              <p:nvPr/>
            </p:nvCxnSpPr>
            <p:spPr bwMode="hidden">
              <a:xfrm>
                <a:off x="5151437"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9" name="Groep 32"/>
              <p:cNvGrpSpPr>
                <a:grpSpLocks/>
              </p:cNvGrpSpPr>
              <p:nvPr/>
            </p:nvGrpSpPr>
            <p:grpSpPr bwMode="auto">
              <a:xfrm>
                <a:off x="6327885" y="0"/>
                <a:ext cx="5864115" cy="5898673"/>
                <a:chOff x="6327885" y="0"/>
                <a:chExt cx="5864115" cy="5898673"/>
              </a:xfrm>
            </p:grpSpPr>
            <p:cxnSp>
              <p:nvCxnSpPr>
                <p:cNvPr id="35" name="Rechte verbindingslijn 38"/>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9"/>
                <p:cNvCxnSpPr/>
                <p:nvPr/>
              </p:nvCxnSpPr>
              <p:spPr bwMode="hidden">
                <a:xfrm>
                  <a:off x="7548562" y="0"/>
                  <a:ext cx="4643439"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40"/>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41"/>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42"/>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0" name="Rechte verbindingslijn 33"/>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4"/>
              <p:cNvCxnSpPr/>
              <p:nvPr/>
            </p:nvCxnSpPr>
            <p:spPr bwMode="hidden">
              <a:xfrm flipH="1" flipV="1">
                <a:off x="-1" y="2227263"/>
                <a:ext cx="4614863"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5"/>
              <p:cNvCxnSpPr/>
              <p:nvPr/>
            </p:nvCxnSpPr>
            <p:spPr bwMode="hidden">
              <a:xfrm flipH="1" flipV="1">
                <a:off x="-1" y="3432175"/>
                <a:ext cx="3398838"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6"/>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7"/>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6" name="Rechthoek 6"/>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cxnSp>
        <p:nvCxnSpPr>
          <p:cNvPr id="57" name="Rechte verbindingslijn 59"/>
          <p:cNvCxnSpPr/>
          <p:nvPr/>
        </p:nvCxnSpPr>
        <p:spPr>
          <a:xfrm>
            <a:off x="5942410" y="2895600"/>
            <a:ext cx="27443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5934864" y="571500"/>
            <a:ext cx="2743200" cy="2197100"/>
          </a:xfrm>
        </p:spPr>
        <p:txBody>
          <a:bodyPr>
            <a:normAutofit/>
          </a:bodyPr>
          <a:lstStyle>
            <a:lvl1pPr>
              <a:defRPr sz="1097">
                <a:solidFill>
                  <a:schemeClr val="bg1"/>
                </a:solidFill>
              </a:defRPr>
            </a:lvl1pPr>
          </a:lstStyle>
          <a:p>
            <a:r>
              <a:rPr lang="nl-NL"/>
              <a:t>Klik om de stijl te bewerken</a:t>
            </a:r>
            <a:endParaRPr lang="nl-NL" dirty="0"/>
          </a:p>
        </p:txBody>
      </p:sp>
      <p:sp>
        <p:nvSpPr>
          <p:cNvPr id="3" name="Tijdelijke aanduiding voor inhoud 2"/>
          <p:cNvSpPr>
            <a:spLocks noGrp="1"/>
          </p:cNvSpPr>
          <p:nvPr>
            <p:ph idx="1"/>
          </p:nvPr>
        </p:nvSpPr>
        <p:spPr>
          <a:xfrm>
            <a:off x="407398" y="571500"/>
            <a:ext cx="4663440" cy="5715000"/>
          </a:xfrm>
        </p:spPr>
        <p:txBody>
          <a:bodyPr>
            <a:normAutofit/>
          </a:bodyPr>
          <a:lstStyle>
            <a:lvl1pPr>
              <a:defRPr sz="844"/>
            </a:lvl1pPr>
            <a:lvl2pPr>
              <a:defRPr sz="760"/>
            </a:lvl2pPr>
            <a:lvl3pPr>
              <a:defRPr sz="675"/>
            </a:lvl3pPr>
            <a:lvl4pPr>
              <a:defRPr sz="591"/>
            </a:lvl4pPr>
            <a:lvl5pPr>
              <a:defRPr sz="591"/>
            </a:lvl5pPr>
            <a:lvl6pPr>
              <a:defRPr sz="844"/>
            </a:lvl6pPr>
            <a:lvl7pPr>
              <a:defRPr sz="844"/>
            </a:lvl7pPr>
            <a:lvl8pPr>
              <a:defRPr sz="844"/>
            </a:lvl8pPr>
            <a:lvl9pPr>
              <a:defRPr sz="844"/>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5934864" y="2995012"/>
            <a:ext cx="2743200" cy="2285950"/>
          </a:xfrm>
        </p:spPr>
        <p:txBody>
          <a:bodyPr>
            <a:normAutofit/>
          </a:bodyPr>
          <a:lstStyle>
            <a:lvl1pPr marL="0" indent="0">
              <a:spcBef>
                <a:spcPts val="506"/>
              </a:spcBef>
              <a:buNone/>
              <a:defRPr sz="675">
                <a:solidFill>
                  <a:schemeClr val="bg1"/>
                </a:solidFill>
              </a:defRPr>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nl-NL"/>
              <a:t>Klik om de modelstijlen te bewerken</a:t>
            </a:r>
          </a:p>
        </p:txBody>
      </p:sp>
      <p:sp>
        <p:nvSpPr>
          <p:cNvPr id="58" name="Tijdelijke aanduiding voor datum 4"/>
          <p:cNvSpPr>
            <a:spLocks noGrp="1"/>
          </p:cNvSpPr>
          <p:nvPr>
            <p:ph type="dt" sz="half" idx="10"/>
          </p:nvPr>
        </p:nvSpPr>
        <p:spPr/>
        <p:txBody>
          <a:bodyPr/>
          <a:lstStyle>
            <a:lvl1pPr>
              <a:defRPr/>
            </a:lvl1pPr>
          </a:lstStyle>
          <a:p>
            <a:pPr>
              <a:defRPr/>
            </a:pPr>
            <a:fld id="{BBD09B17-F2F6-41C2-BE06-96F45906E263}" type="datetime1">
              <a:rPr lang="nl-NL" smtClean="0"/>
              <a:t>30-3-2017</a:t>
            </a:fld>
            <a:endParaRPr lang="nl-NL" dirty="0"/>
          </a:p>
        </p:txBody>
      </p:sp>
      <p:sp>
        <p:nvSpPr>
          <p:cNvPr id="59" name="Tijdelijke aanduiding voor voettekst 5"/>
          <p:cNvSpPr>
            <a:spLocks noGrp="1"/>
          </p:cNvSpPr>
          <p:nvPr>
            <p:ph type="ftr" sz="quarter" idx="11"/>
          </p:nvPr>
        </p:nvSpPr>
        <p:spPr/>
        <p:txBody>
          <a:bodyPr/>
          <a:lstStyle>
            <a:lvl1pPr>
              <a:defRPr/>
            </a:lvl1pPr>
          </a:lstStyle>
          <a:p>
            <a:pPr>
              <a:defRPr/>
            </a:pPr>
            <a:r>
              <a:rPr lang="nl-NL"/>
              <a:t>Algemene ledenvergadering, 15 februari 2016</a:t>
            </a:r>
            <a:endParaRPr lang="nl-NL" dirty="0"/>
          </a:p>
        </p:txBody>
      </p:sp>
      <p:sp>
        <p:nvSpPr>
          <p:cNvPr id="60" name="Tijdelijke aanduiding voor dianummer 7"/>
          <p:cNvSpPr>
            <a:spLocks noGrp="1"/>
          </p:cNvSpPr>
          <p:nvPr>
            <p:ph type="sldNum" sz="quarter" idx="12"/>
          </p:nvPr>
        </p:nvSpPr>
        <p:spPr/>
        <p:txBody>
          <a:bodyPr/>
          <a:lstStyle>
            <a:lvl1pPr>
              <a:defRPr/>
            </a:lvl1pPr>
          </a:lstStyle>
          <a:p>
            <a:fld id="{E290872F-1974-4B01-8869-0361B1EF6273}" type="slidenum">
              <a:rPr lang="nl-NL" smtClean="0"/>
              <a:pPr/>
              <a:t>‹nr.›</a:t>
            </a:fld>
            <a:endParaRPr lang="nl-NL" dirty="0"/>
          </a:p>
        </p:txBody>
      </p:sp>
    </p:spTree>
    <p:extLst>
      <p:ext uri="{BB962C8B-B14F-4D97-AF65-F5344CB8AC3E}">
        <p14:creationId xmlns:p14="http://schemas.microsoft.com/office/powerpoint/2010/main" val="182531602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5" name="Groep 7"/>
          <p:cNvGrpSpPr>
            <a:grpSpLocks/>
          </p:cNvGrpSpPr>
          <p:nvPr/>
        </p:nvGrpSpPr>
        <p:grpSpPr bwMode="auto">
          <a:xfrm>
            <a:off x="0" y="0"/>
            <a:ext cx="9144000" cy="6858000"/>
            <a:chOff x="-1" y="0"/>
            <a:chExt cx="12192002" cy="6858000"/>
          </a:xfrm>
        </p:grpSpPr>
        <p:cxnSp>
          <p:nvCxnSpPr>
            <p:cNvPr id="6" name="Rechte verbindingslijn 8"/>
            <p:cNvCxnSpPr/>
            <p:nvPr/>
          </p:nvCxnSpPr>
          <p:spPr bwMode="hidden">
            <a:xfrm>
              <a:off x="6095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Rechte verbindingslijn 9"/>
            <p:cNvCxnSpPr/>
            <p:nvPr/>
          </p:nvCxnSpPr>
          <p:spPr bwMode="hidden">
            <a:xfrm>
              <a:off x="18287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Rechte verbindingslijn 10"/>
            <p:cNvCxnSpPr/>
            <p:nvPr/>
          </p:nvCxnSpPr>
          <p:spPr bwMode="hidden">
            <a:xfrm>
              <a:off x="30479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11"/>
            <p:cNvCxnSpPr/>
            <p:nvPr/>
          </p:nvCxnSpPr>
          <p:spPr bwMode="hidden">
            <a:xfrm>
              <a:off x="42672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12"/>
            <p:cNvCxnSpPr/>
            <p:nvPr/>
          </p:nvCxnSpPr>
          <p:spPr bwMode="hidden">
            <a:xfrm>
              <a:off x="54864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3"/>
            <p:cNvCxnSpPr/>
            <p:nvPr/>
          </p:nvCxnSpPr>
          <p:spPr bwMode="hidden">
            <a:xfrm>
              <a:off x="67056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4"/>
            <p:cNvCxnSpPr/>
            <p:nvPr/>
          </p:nvCxnSpPr>
          <p:spPr bwMode="hidden">
            <a:xfrm>
              <a:off x="79248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5"/>
            <p:cNvCxnSpPr/>
            <p:nvPr/>
          </p:nvCxnSpPr>
          <p:spPr bwMode="hidden">
            <a:xfrm>
              <a:off x="91440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6"/>
            <p:cNvCxnSpPr/>
            <p:nvPr/>
          </p:nvCxnSpPr>
          <p:spPr bwMode="hidden">
            <a:xfrm>
              <a:off x="103632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7"/>
            <p:cNvCxnSpPr/>
            <p:nvPr/>
          </p:nvCxnSpPr>
          <p:spPr bwMode="hidden">
            <a:xfrm>
              <a:off x="115824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8"/>
            <p:cNvCxnSpPr/>
            <p:nvPr/>
          </p:nvCxnSpPr>
          <p:spPr bwMode="hidden">
            <a:xfrm>
              <a:off x="3174" y="38576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9"/>
            <p:cNvCxnSpPr/>
            <p:nvPr/>
          </p:nvCxnSpPr>
          <p:spPr bwMode="hidden">
            <a:xfrm>
              <a:off x="3174" y="161131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20"/>
            <p:cNvCxnSpPr/>
            <p:nvPr/>
          </p:nvCxnSpPr>
          <p:spPr bwMode="hidden">
            <a:xfrm>
              <a:off x="3174" y="283527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21"/>
            <p:cNvCxnSpPr/>
            <p:nvPr/>
          </p:nvCxnSpPr>
          <p:spPr bwMode="hidden">
            <a:xfrm>
              <a:off x="3174" y="406082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22"/>
            <p:cNvCxnSpPr/>
            <p:nvPr/>
          </p:nvCxnSpPr>
          <p:spPr bwMode="hidden">
            <a:xfrm>
              <a:off x="3174" y="528478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3"/>
            <p:cNvCxnSpPr/>
            <p:nvPr/>
          </p:nvCxnSpPr>
          <p:spPr bwMode="hidden">
            <a:xfrm>
              <a:off x="3174" y="651033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2" name="Groep 24"/>
            <p:cNvGrpSpPr>
              <a:grpSpLocks/>
            </p:cNvGrpSpPr>
            <p:nvPr/>
          </p:nvGrpSpPr>
          <p:grpSpPr bwMode="auto">
            <a:xfrm>
              <a:off x="-1" y="0"/>
              <a:ext cx="12192001" cy="6858000"/>
              <a:chOff x="-1" y="0"/>
              <a:chExt cx="12192001" cy="6858000"/>
            </a:xfrm>
          </p:grpSpPr>
          <p:cxnSp>
            <p:nvCxnSpPr>
              <p:cNvPr id="40" name="Rechte verbindingslijn 42"/>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3"/>
              <p:cNvCxnSpPr/>
              <p:nvPr/>
            </p:nvCxnSpPr>
            <p:spPr bwMode="hidden">
              <a:xfrm>
                <a:off x="1449387"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4"/>
              <p:cNvCxnSpPr/>
              <p:nvPr/>
            </p:nvCxnSpPr>
            <p:spPr bwMode="hidden">
              <a:xfrm>
                <a:off x="26654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5"/>
              <p:cNvCxnSpPr/>
              <p:nvPr/>
            </p:nvCxnSpPr>
            <p:spPr bwMode="hidden">
              <a:xfrm>
                <a:off x="3884613"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6"/>
              <p:cNvCxnSpPr/>
              <p:nvPr/>
            </p:nvCxnSpPr>
            <p:spPr bwMode="hidden">
              <a:xfrm>
                <a:off x="5106988"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5" name="Groep 47"/>
              <p:cNvGrpSpPr>
                <a:grpSpLocks/>
              </p:cNvGrpSpPr>
              <p:nvPr/>
            </p:nvGrpSpPr>
            <p:grpSpPr bwMode="auto">
              <a:xfrm>
                <a:off x="6327885" y="0"/>
                <a:ext cx="5864115" cy="5898673"/>
                <a:chOff x="6327885" y="0"/>
                <a:chExt cx="5864115" cy="5898673"/>
              </a:xfrm>
            </p:grpSpPr>
            <p:cxnSp>
              <p:nvCxnSpPr>
                <p:cNvPr id="51" name="Rechte verbindingslijn 53"/>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4"/>
                <p:cNvCxnSpPr/>
                <p:nvPr/>
              </p:nvCxnSpPr>
              <p:spPr bwMode="hidden">
                <a:xfrm>
                  <a:off x="7548563" y="0"/>
                  <a:ext cx="4643438"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5"/>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6"/>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7"/>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6" name="Rechte verbindingslijn 48"/>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9"/>
              <p:cNvCxnSpPr/>
              <p:nvPr/>
            </p:nvCxnSpPr>
            <p:spPr bwMode="hidden">
              <a:xfrm flipH="1" flipV="1">
                <a:off x="-1" y="2227263"/>
                <a:ext cx="4614864"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50"/>
              <p:cNvCxnSpPr/>
              <p:nvPr/>
            </p:nvCxnSpPr>
            <p:spPr bwMode="hidden">
              <a:xfrm flipH="1" flipV="1">
                <a:off x="-1" y="3432175"/>
                <a:ext cx="3398839"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51"/>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52"/>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ep 25"/>
            <p:cNvGrpSpPr>
              <a:grpSpLocks/>
            </p:cNvGrpSpPr>
            <p:nvPr/>
          </p:nvGrpSpPr>
          <p:grpSpPr bwMode="auto">
            <a:xfrm flipH="1">
              <a:off x="0" y="0"/>
              <a:ext cx="12192001" cy="6858000"/>
              <a:chOff x="-1" y="0"/>
              <a:chExt cx="12192001" cy="6858000"/>
            </a:xfrm>
          </p:grpSpPr>
          <p:cxnSp>
            <p:nvCxnSpPr>
              <p:cNvPr id="24" name="Rechte verbindingslijn 26"/>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7"/>
              <p:cNvCxnSpPr/>
              <p:nvPr/>
            </p:nvCxnSpPr>
            <p:spPr bwMode="hidden">
              <a:xfrm>
                <a:off x="1449386"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8"/>
              <p:cNvCxnSpPr/>
              <p:nvPr/>
            </p:nvCxnSpPr>
            <p:spPr bwMode="hidden">
              <a:xfrm>
                <a:off x="2665411"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9"/>
              <p:cNvCxnSpPr/>
              <p:nvPr/>
            </p:nvCxnSpPr>
            <p:spPr bwMode="hidden">
              <a:xfrm>
                <a:off x="38846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30"/>
              <p:cNvCxnSpPr/>
              <p:nvPr/>
            </p:nvCxnSpPr>
            <p:spPr bwMode="hidden">
              <a:xfrm>
                <a:off x="5151437"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9" name="Groep 31"/>
              <p:cNvGrpSpPr>
                <a:grpSpLocks/>
              </p:cNvGrpSpPr>
              <p:nvPr/>
            </p:nvGrpSpPr>
            <p:grpSpPr bwMode="auto">
              <a:xfrm>
                <a:off x="6327885" y="0"/>
                <a:ext cx="5864115" cy="5898673"/>
                <a:chOff x="6327885" y="0"/>
                <a:chExt cx="5864115" cy="5898673"/>
              </a:xfrm>
            </p:grpSpPr>
            <p:cxnSp>
              <p:nvCxnSpPr>
                <p:cNvPr id="35" name="Rechte verbindingslijn 37"/>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8"/>
                <p:cNvCxnSpPr/>
                <p:nvPr/>
              </p:nvCxnSpPr>
              <p:spPr bwMode="hidden">
                <a:xfrm>
                  <a:off x="7548562" y="0"/>
                  <a:ext cx="4643439"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9"/>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40"/>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41"/>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0" name="Rechte verbindingslijn 32"/>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3"/>
              <p:cNvCxnSpPr/>
              <p:nvPr/>
            </p:nvCxnSpPr>
            <p:spPr bwMode="hidden">
              <a:xfrm flipH="1" flipV="1">
                <a:off x="-1" y="2227263"/>
                <a:ext cx="4614863"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4"/>
              <p:cNvCxnSpPr/>
              <p:nvPr/>
            </p:nvCxnSpPr>
            <p:spPr bwMode="hidden">
              <a:xfrm flipH="1" flipV="1">
                <a:off x="-1" y="3432175"/>
                <a:ext cx="3398838"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5"/>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6"/>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6" name="Rechthoek 59"/>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cxnSp>
        <p:nvCxnSpPr>
          <p:cNvPr id="57" name="Rechte verbindingslijn 58"/>
          <p:cNvCxnSpPr/>
          <p:nvPr/>
        </p:nvCxnSpPr>
        <p:spPr>
          <a:xfrm>
            <a:off x="5942410" y="2895600"/>
            <a:ext cx="27443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jdelijke aanduiding voor afbeelding 2"/>
          <p:cNvSpPr>
            <a:spLocks noGrp="1"/>
          </p:cNvSpPr>
          <p:nvPr>
            <p:ph type="pic" idx="1"/>
          </p:nvPr>
        </p:nvSpPr>
        <p:spPr>
          <a:xfrm>
            <a:off x="3309" y="-159"/>
            <a:ext cx="5486400" cy="6858000"/>
          </a:xfrm>
        </p:spPr>
        <p:txBody>
          <a:bodyPr tIns="457200" rtlCol="0">
            <a:normAutofit/>
          </a:bodyPr>
          <a:lstStyle>
            <a:lvl1pPr marL="0" indent="0" algn="ctr">
              <a:buNone/>
              <a:defRPr sz="844"/>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r>
              <a:rPr lang="nl-NL" noProof="0"/>
              <a:t>Klik op het pictogram als u een afbeelding wilt toevoegen</a:t>
            </a:r>
            <a:endParaRPr lang="nl-NL" noProof="0" dirty="0"/>
          </a:p>
        </p:txBody>
      </p:sp>
      <p:sp>
        <p:nvSpPr>
          <p:cNvPr id="2" name="Titel 1"/>
          <p:cNvSpPr>
            <a:spLocks noGrp="1"/>
          </p:cNvSpPr>
          <p:nvPr>
            <p:ph type="title"/>
          </p:nvPr>
        </p:nvSpPr>
        <p:spPr>
          <a:xfrm>
            <a:off x="5932171" y="576072"/>
            <a:ext cx="2743200" cy="2194560"/>
          </a:xfrm>
        </p:spPr>
        <p:txBody>
          <a:bodyPr>
            <a:normAutofit/>
          </a:bodyPr>
          <a:lstStyle>
            <a:lvl1pPr>
              <a:defRPr sz="1097">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half" idx="2"/>
          </p:nvPr>
        </p:nvSpPr>
        <p:spPr>
          <a:xfrm>
            <a:off x="5932171" y="2999232"/>
            <a:ext cx="2743200" cy="2286000"/>
          </a:xfrm>
        </p:spPr>
        <p:txBody>
          <a:bodyPr/>
          <a:lstStyle>
            <a:lvl1pPr marL="0" indent="0">
              <a:spcBef>
                <a:spcPts val="506"/>
              </a:spcBef>
              <a:buNone/>
              <a:defRPr sz="675">
                <a:solidFill>
                  <a:schemeClr val="bg1"/>
                </a:solidFill>
              </a:defRPr>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nl-NL"/>
              <a:t>Klik om de modelstijlen te bewerken</a:t>
            </a:r>
          </a:p>
        </p:txBody>
      </p:sp>
    </p:spTree>
    <p:extLst>
      <p:ext uri="{BB962C8B-B14F-4D97-AF65-F5344CB8AC3E}">
        <p14:creationId xmlns:p14="http://schemas.microsoft.com/office/powerpoint/2010/main" val="32851787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1026" name="Groep 95"/>
          <p:cNvGrpSpPr>
            <a:grpSpLocks/>
          </p:cNvGrpSpPr>
          <p:nvPr/>
        </p:nvGrpSpPr>
        <p:grpSpPr bwMode="auto">
          <a:xfrm>
            <a:off x="0" y="0"/>
            <a:ext cx="9144000" cy="6858000"/>
            <a:chOff x="-1" y="0"/>
            <a:chExt cx="12192002" cy="6858000"/>
          </a:xfrm>
        </p:grpSpPr>
        <p:cxnSp>
          <p:nvCxnSpPr>
            <p:cNvPr id="97" name="Rechte verbindingslijn 96"/>
            <p:cNvCxnSpPr/>
            <p:nvPr/>
          </p:nvCxnSpPr>
          <p:spPr bwMode="hidden">
            <a:xfrm>
              <a:off x="609599"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p:cNvCxnSpPr/>
            <p:nvPr/>
          </p:nvCxnSpPr>
          <p:spPr bwMode="hidden">
            <a:xfrm>
              <a:off x="1828799"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p:cNvCxnSpPr/>
            <p:nvPr/>
          </p:nvCxnSpPr>
          <p:spPr bwMode="hidden">
            <a:xfrm>
              <a:off x="3047999"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p:cNvCxnSpPr/>
            <p:nvPr/>
          </p:nvCxnSpPr>
          <p:spPr bwMode="hidden">
            <a:xfrm>
              <a:off x="42672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p:cNvCxnSpPr/>
            <p:nvPr/>
          </p:nvCxnSpPr>
          <p:spPr bwMode="hidden">
            <a:xfrm>
              <a:off x="54864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p:cNvCxnSpPr/>
            <p:nvPr/>
          </p:nvCxnSpPr>
          <p:spPr bwMode="hidden">
            <a:xfrm>
              <a:off x="67056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p:cNvCxnSpPr/>
            <p:nvPr/>
          </p:nvCxnSpPr>
          <p:spPr bwMode="hidden">
            <a:xfrm>
              <a:off x="79248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Rechte verbindingslijn 103"/>
            <p:cNvCxnSpPr/>
            <p:nvPr/>
          </p:nvCxnSpPr>
          <p:spPr bwMode="hidden">
            <a:xfrm>
              <a:off x="9144001"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p:cNvCxnSpPr/>
            <p:nvPr/>
          </p:nvCxnSpPr>
          <p:spPr bwMode="hidden">
            <a:xfrm>
              <a:off x="10363201"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p:cNvCxnSpPr/>
            <p:nvPr/>
          </p:nvCxnSpPr>
          <p:spPr bwMode="hidden">
            <a:xfrm>
              <a:off x="11582401"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p:cNvCxnSpPr/>
            <p:nvPr/>
          </p:nvCxnSpPr>
          <p:spPr bwMode="hidden">
            <a:xfrm>
              <a:off x="3174" y="385763"/>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p:nvCxnSpPr>
          <p:spPr bwMode="hidden">
            <a:xfrm>
              <a:off x="3174" y="1611313"/>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p:nvCxnSpPr>
          <p:spPr bwMode="hidden">
            <a:xfrm>
              <a:off x="3174" y="2835275"/>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p:cNvCxnSpPr/>
            <p:nvPr/>
          </p:nvCxnSpPr>
          <p:spPr bwMode="hidden">
            <a:xfrm>
              <a:off x="3174" y="4060825"/>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p:cNvCxnSpPr/>
            <p:nvPr/>
          </p:nvCxnSpPr>
          <p:spPr bwMode="hidden">
            <a:xfrm>
              <a:off x="3174" y="5284788"/>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p:cNvCxnSpPr/>
            <p:nvPr/>
          </p:nvCxnSpPr>
          <p:spPr bwMode="hidden">
            <a:xfrm>
              <a:off x="3174" y="6510338"/>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49" name="Groep 112"/>
            <p:cNvGrpSpPr>
              <a:grpSpLocks/>
            </p:cNvGrpSpPr>
            <p:nvPr userDrawn="1"/>
          </p:nvGrpSpPr>
          <p:grpSpPr bwMode="auto">
            <a:xfrm>
              <a:off x="-1" y="0"/>
              <a:ext cx="12192001" cy="6858000"/>
              <a:chOff x="-1" y="0"/>
              <a:chExt cx="12192001" cy="6858000"/>
            </a:xfrm>
          </p:grpSpPr>
          <p:cxnSp>
            <p:nvCxnSpPr>
              <p:cNvPr id="131" name="Rechte verbindingslijn 130"/>
              <p:cNvCxnSpPr/>
              <p:nvPr/>
            </p:nvCxnSpPr>
            <p:spPr bwMode="hidden">
              <a:xfrm>
                <a:off x="225424"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Rechte verbindingslijn 131"/>
              <p:cNvCxnSpPr/>
              <p:nvPr/>
            </p:nvCxnSpPr>
            <p:spPr bwMode="hidden">
              <a:xfrm>
                <a:off x="1449387" y="0"/>
                <a:ext cx="6815138"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p:cNvCxnSpPr/>
              <p:nvPr/>
            </p:nvCxnSpPr>
            <p:spPr bwMode="hidden">
              <a:xfrm>
                <a:off x="2665412"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p:cNvCxnSpPr/>
              <p:nvPr/>
            </p:nvCxnSpPr>
            <p:spPr bwMode="hidden">
              <a:xfrm>
                <a:off x="3884613"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p:cNvCxnSpPr/>
              <p:nvPr/>
            </p:nvCxnSpPr>
            <p:spPr bwMode="hidden">
              <a:xfrm>
                <a:off x="5106988" y="0"/>
                <a:ext cx="6815138"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72" name="Groep 135"/>
              <p:cNvGrpSpPr>
                <a:grpSpLocks/>
              </p:cNvGrpSpPr>
              <p:nvPr/>
            </p:nvGrpSpPr>
            <p:grpSpPr bwMode="auto">
              <a:xfrm>
                <a:off x="6327885" y="0"/>
                <a:ext cx="5864115" cy="5898673"/>
                <a:chOff x="6327885" y="0"/>
                <a:chExt cx="5864115" cy="5898673"/>
              </a:xfrm>
            </p:grpSpPr>
            <p:cxnSp>
              <p:nvCxnSpPr>
                <p:cNvPr id="142" name="Rechte verbindingslijn 141"/>
                <p:cNvCxnSpPr/>
                <p:nvPr/>
              </p:nvCxnSpPr>
              <p:spPr bwMode="hidden">
                <a:xfrm>
                  <a:off x="6327775" y="0"/>
                  <a:ext cx="5864226" cy="589915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p:cNvCxnSpPr/>
                <p:nvPr/>
              </p:nvCxnSpPr>
              <p:spPr bwMode="hidden">
                <a:xfrm>
                  <a:off x="7548563" y="0"/>
                  <a:ext cx="4643438" cy="467201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p:cNvCxnSpPr/>
                <p:nvPr/>
              </p:nvCxnSpPr>
              <p:spPr bwMode="hidden">
                <a:xfrm>
                  <a:off x="8772525" y="0"/>
                  <a:ext cx="3419476" cy="34575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p:cNvCxnSpPr/>
                <p:nvPr/>
              </p:nvCxnSpPr>
              <p:spPr bwMode="hidden">
                <a:xfrm>
                  <a:off x="9982201" y="0"/>
                  <a:ext cx="2209800" cy="222726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p:cNvCxnSpPr/>
                <p:nvPr/>
              </p:nvCxnSpPr>
              <p:spPr bwMode="hidden">
                <a:xfrm>
                  <a:off x="11198226" y="0"/>
                  <a:ext cx="993775" cy="10033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Rechte verbindingslijn 136"/>
              <p:cNvCxnSpPr/>
              <p:nvPr/>
            </p:nvCxnSpPr>
            <p:spPr bwMode="hidden">
              <a:xfrm flipH="1" flipV="1">
                <a:off x="-1" y="1012825"/>
                <a:ext cx="5829301" cy="58451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p:cNvCxnSpPr/>
              <p:nvPr/>
            </p:nvCxnSpPr>
            <p:spPr bwMode="hidden">
              <a:xfrm flipH="1" flipV="1">
                <a:off x="-1" y="2227263"/>
                <a:ext cx="4614864" cy="463073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p:cNvCxnSpPr/>
              <p:nvPr/>
            </p:nvCxnSpPr>
            <p:spPr bwMode="hidden">
              <a:xfrm flipH="1" flipV="1">
                <a:off x="-1" y="3432175"/>
                <a:ext cx="3398839" cy="34258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Rechte verbindingslijn 139"/>
              <p:cNvCxnSpPr/>
              <p:nvPr/>
            </p:nvCxnSpPr>
            <p:spPr bwMode="hidden">
              <a:xfrm flipH="1" flipV="1">
                <a:off x="-1" y="4651375"/>
                <a:ext cx="2197100" cy="22066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Rechte verbindingslijn 140"/>
              <p:cNvCxnSpPr/>
              <p:nvPr/>
            </p:nvCxnSpPr>
            <p:spPr bwMode="hidden">
              <a:xfrm flipH="1" flipV="1">
                <a:off x="-1" y="5864225"/>
                <a:ext cx="987425" cy="9937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050" name="Groep 113"/>
            <p:cNvGrpSpPr>
              <a:grpSpLocks/>
            </p:cNvGrpSpPr>
            <p:nvPr userDrawn="1"/>
          </p:nvGrpSpPr>
          <p:grpSpPr bwMode="auto">
            <a:xfrm flipH="1">
              <a:off x="0" y="0"/>
              <a:ext cx="12192001" cy="6858000"/>
              <a:chOff x="-1" y="0"/>
              <a:chExt cx="12192001" cy="6858000"/>
            </a:xfrm>
          </p:grpSpPr>
          <p:cxnSp>
            <p:nvCxnSpPr>
              <p:cNvPr id="115" name="Rechte verbindingslijn 114"/>
              <p:cNvCxnSpPr/>
              <p:nvPr/>
            </p:nvCxnSpPr>
            <p:spPr bwMode="hidden">
              <a:xfrm>
                <a:off x="225424"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Rechte verbindingslijn 115"/>
              <p:cNvCxnSpPr/>
              <p:nvPr/>
            </p:nvCxnSpPr>
            <p:spPr bwMode="hidden">
              <a:xfrm>
                <a:off x="1449386" y="0"/>
                <a:ext cx="6815139"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p:cNvCxnSpPr/>
              <p:nvPr/>
            </p:nvCxnSpPr>
            <p:spPr bwMode="hidden">
              <a:xfrm>
                <a:off x="2665411"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p:cNvCxnSpPr/>
              <p:nvPr/>
            </p:nvCxnSpPr>
            <p:spPr bwMode="hidden">
              <a:xfrm>
                <a:off x="3884612"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p:cNvCxnSpPr/>
              <p:nvPr/>
            </p:nvCxnSpPr>
            <p:spPr bwMode="hidden">
              <a:xfrm>
                <a:off x="5106987" y="0"/>
                <a:ext cx="6815139"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56" name="Groep 119"/>
              <p:cNvGrpSpPr>
                <a:grpSpLocks/>
              </p:cNvGrpSpPr>
              <p:nvPr/>
            </p:nvGrpSpPr>
            <p:grpSpPr bwMode="auto">
              <a:xfrm>
                <a:off x="6327885" y="0"/>
                <a:ext cx="5864115" cy="5898673"/>
                <a:chOff x="6327885" y="0"/>
                <a:chExt cx="5864115" cy="5898673"/>
              </a:xfrm>
            </p:grpSpPr>
            <p:cxnSp>
              <p:nvCxnSpPr>
                <p:cNvPr id="126" name="Rechte verbindingslijn 125"/>
                <p:cNvCxnSpPr/>
                <p:nvPr/>
              </p:nvCxnSpPr>
              <p:spPr bwMode="hidden">
                <a:xfrm>
                  <a:off x="6327775" y="0"/>
                  <a:ext cx="5864226" cy="589915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p:cNvCxnSpPr/>
                <p:nvPr/>
              </p:nvCxnSpPr>
              <p:spPr bwMode="hidden">
                <a:xfrm>
                  <a:off x="7548562" y="0"/>
                  <a:ext cx="4643439" cy="467201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p:cNvCxnSpPr/>
                <p:nvPr/>
              </p:nvCxnSpPr>
              <p:spPr bwMode="hidden">
                <a:xfrm>
                  <a:off x="8772525" y="0"/>
                  <a:ext cx="3419476" cy="34575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p:cNvCxnSpPr/>
                <p:nvPr/>
              </p:nvCxnSpPr>
              <p:spPr bwMode="hidden">
                <a:xfrm>
                  <a:off x="9982201" y="0"/>
                  <a:ext cx="2209800" cy="222726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p:cNvCxnSpPr/>
                <p:nvPr/>
              </p:nvCxnSpPr>
              <p:spPr bwMode="hidden">
                <a:xfrm>
                  <a:off x="11198226" y="0"/>
                  <a:ext cx="993775" cy="10033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Rechte verbindingslijn 120"/>
              <p:cNvCxnSpPr/>
              <p:nvPr/>
            </p:nvCxnSpPr>
            <p:spPr bwMode="hidden">
              <a:xfrm flipH="1" flipV="1">
                <a:off x="-1" y="1012825"/>
                <a:ext cx="5829301" cy="58451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p:cNvCxnSpPr/>
              <p:nvPr/>
            </p:nvCxnSpPr>
            <p:spPr bwMode="hidden">
              <a:xfrm flipH="1" flipV="1">
                <a:off x="-1" y="2227263"/>
                <a:ext cx="4614863" cy="463073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p:cNvCxnSpPr/>
              <p:nvPr/>
            </p:nvCxnSpPr>
            <p:spPr bwMode="hidden">
              <a:xfrm flipH="1" flipV="1">
                <a:off x="-1" y="3432175"/>
                <a:ext cx="3398838" cy="34258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p:cNvCxnSpPr/>
              <p:nvPr/>
            </p:nvCxnSpPr>
            <p:spPr bwMode="hidden">
              <a:xfrm flipH="1" flipV="1">
                <a:off x="-1" y="4651375"/>
                <a:ext cx="2197100" cy="22066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p:cNvCxnSpPr/>
              <p:nvPr/>
            </p:nvCxnSpPr>
            <p:spPr bwMode="hidden">
              <a:xfrm flipH="1" flipV="1">
                <a:off x="-1" y="5864225"/>
                <a:ext cx="987425" cy="9937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1027" name="Tijdelijke aanduiding voor titel 1"/>
          <p:cNvSpPr>
            <a:spLocks noGrp="1"/>
          </p:cNvSpPr>
          <p:nvPr>
            <p:ph type="title"/>
          </p:nvPr>
        </p:nvSpPr>
        <p:spPr bwMode="auto">
          <a:xfrm>
            <a:off x="971551" y="503238"/>
            <a:ext cx="72009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dirty="0"/>
              <a:t>Klik om het opmaakprofiel te bewerken</a:t>
            </a:r>
          </a:p>
        </p:txBody>
      </p:sp>
      <p:sp>
        <p:nvSpPr>
          <p:cNvPr id="1028" name="Tijdelijke aanduiding voor tekst 2"/>
          <p:cNvSpPr>
            <a:spLocks noGrp="1"/>
          </p:cNvSpPr>
          <p:nvPr>
            <p:ph type="body" idx="1"/>
          </p:nvPr>
        </p:nvSpPr>
        <p:spPr bwMode="auto">
          <a:xfrm>
            <a:off x="971551" y="1981200"/>
            <a:ext cx="72009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971111" y="6289675"/>
            <a:ext cx="723900" cy="222250"/>
          </a:xfrm>
          <a:prstGeom prst="rect">
            <a:avLst/>
          </a:prstGeom>
        </p:spPr>
        <p:txBody>
          <a:bodyPr vert="horz" lIns="91440" tIns="45720" rIns="91440" bIns="45720" rtlCol="0" anchor="ctr"/>
          <a:lstStyle>
            <a:lvl1pPr algn="r" fontAlgn="auto">
              <a:spcBef>
                <a:spcPts val="0"/>
              </a:spcBef>
              <a:spcAft>
                <a:spcPts val="0"/>
              </a:spcAft>
              <a:defRPr sz="338" smtClean="0">
                <a:solidFill>
                  <a:schemeClr val="tx1">
                    <a:lumMod val="50000"/>
                    <a:lumOff val="50000"/>
                  </a:schemeClr>
                </a:solidFill>
                <a:latin typeface="+mn-lt"/>
              </a:defRPr>
            </a:lvl1pPr>
          </a:lstStyle>
          <a:p>
            <a:pPr>
              <a:defRPr/>
            </a:pPr>
            <a:fld id="{FEE811E1-E0F9-4BB7-92B5-916BD0989BF4}" type="datetime1">
              <a:rPr lang="nl-NL" smtClean="0"/>
              <a:t>30-3-2017</a:t>
            </a:fld>
            <a:endParaRPr lang="nl-NL" dirty="0"/>
          </a:p>
        </p:txBody>
      </p:sp>
      <p:sp>
        <p:nvSpPr>
          <p:cNvPr id="5" name="Tijdelijke aanduiding voor voettekst 4"/>
          <p:cNvSpPr>
            <a:spLocks noGrp="1"/>
          </p:cNvSpPr>
          <p:nvPr>
            <p:ph type="ftr" sz="quarter" idx="3"/>
          </p:nvPr>
        </p:nvSpPr>
        <p:spPr>
          <a:xfrm>
            <a:off x="457202" y="6289675"/>
            <a:ext cx="4595813" cy="222250"/>
          </a:xfrm>
          <a:prstGeom prst="rect">
            <a:avLst/>
          </a:prstGeom>
        </p:spPr>
        <p:txBody>
          <a:bodyPr vert="horz" lIns="91440" tIns="45720" rIns="91440" bIns="45720" rtlCol="0" anchor="ctr"/>
          <a:lstStyle>
            <a:lvl1pPr algn="l" fontAlgn="auto">
              <a:spcBef>
                <a:spcPts val="0"/>
              </a:spcBef>
              <a:spcAft>
                <a:spcPts val="0"/>
              </a:spcAft>
              <a:defRPr sz="338" dirty="0">
                <a:solidFill>
                  <a:schemeClr val="tx1">
                    <a:lumMod val="50000"/>
                    <a:lumOff val="50000"/>
                  </a:schemeClr>
                </a:solidFill>
                <a:latin typeface="+mn-lt"/>
              </a:defRPr>
            </a:lvl1pPr>
          </a:lstStyle>
          <a:p>
            <a:pPr>
              <a:defRPr/>
            </a:pPr>
            <a:r>
              <a:rPr lang="nl-NL" dirty="0"/>
              <a:t>Jaardag 11 november 2016</a:t>
            </a:r>
          </a:p>
        </p:txBody>
      </p:sp>
      <p:sp>
        <p:nvSpPr>
          <p:cNvPr id="6" name="Tijdelijke aanduiding voor dianummer 5"/>
          <p:cNvSpPr>
            <a:spLocks noGrp="1"/>
          </p:cNvSpPr>
          <p:nvPr>
            <p:ph type="sldNum" sz="quarter" idx="4"/>
          </p:nvPr>
        </p:nvSpPr>
        <p:spPr>
          <a:xfrm>
            <a:off x="7998619" y="6289675"/>
            <a:ext cx="689372" cy="222250"/>
          </a:xfrm>
          <a:prstGeom prst="rect">
            <a:avLst/>
          </a:prstGeom>
        </p:spPr>
        <p:txBody>
          <a:bodyPr vert="horz" wrap="square" lIns="91440" tIns="45720" rIns="91440" bIns="45720" numCol="1" anchor="ctr" anchorCtr="0" compatLnSpc="1">
            <a:prstTxWarp prst="textNoShape">
              <a:avLst/>
            </a:prstTxWarp>
          </a:bodyPr>
          <a:lstStyle>
            <a:lvl1pPr algn="r">
              <a:defRPr sz="338">
                <a:solidFill>
                  <a:srgbClr val="959795"/>
                </a:solidFill>
              </a:defRPr>
            </a:lvl1pPr>
          </a:lstStyle>
          <a:p>
            <a:fld id="{1C772DE6-7D70-46FA-9224-D8E6BE331B61}" type="slidenum">
              <a:rPr lang="nl-NL" smtClean="0"/>
              <a:pPr/>
              <a:t>‹nr.›</a:t>
            </a:fld>
            <a:endParaRPr lang="nl-NL" dirty="0"/>
          </a:p>
        </p:txBody>
      </p:sp>
      <p:cxnSp>
        <p:nvCxnSpPr>
          <p:cNvPr id="148" name="Rechte verbindingslijn 147"/>
          <p:cNvCxnSpPr/>
          <p:nvPr/>
        </p:nvCxnSpPr>
        <p:spPr>
          <a:xfrm>
            <a:off x="457200" y="6172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 id="2147483654" r:id="rId2"/>
    <p:sldLayoutId id="2147483661" r:id="rId3"/>
    <p:sldLayoutId id="2147483655" r:id="rId4"/>
    <p:sldLayoutId id="2147483656" r:id="rId5"/>
    <p:sldLayoutId id="2147483657" r:id="rId6"/>
    <p:sldLayoutId id="2147483662" r:id="rId7"/>
    <p:sldLayoutId id="2147483663" r:id="rId8"/>
    <p:sldLayoutId id="2147483664" r:id="rId9"/>
    <p:sldLayoutId id="2147483658" r:id="rId10"/>
    <p:sldLayoutId id="2147483659" r:id="rId11"/>
  </p:sldLayoutIdLst>
  <p:transition spd="med">
    <p:fade/>
  </p:transition>
  <p:hf sldNum="0" hdr="0" dt="0"/>
  <p:txStyles>
    <p:titleStyle>
      <a:lvl1pPr algn="l" rtl="0" eaLnBrk="1" fontAlgn="base" hangingPunct="1">
        <a:lnSpc>
          <a:spcPct val="90000"/>
        </a:lnSpc>
        <a:spcBef>
          <a:spcPct val="0"/>
        </a:spcBef>
        <a:spcAft>
          <a:spcPct val="0"/>
        </a:spcAft>
        <a:defRPr sz="1350" b="1"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1350" b="1">
          <a:solidFill>
            <a:schemeClr val="accent1"/>
          </a:solidFill>
          <a:latin typeface="Arial" panose="020B0604020202020204" pitchFamily="34" charset="0"/>
        </a:defRPr>
      </a:lvl2pPr>
      <a:lvl3pPr algn="l" rtl="0" eaLnBrk="1" fontAlgn="base" hangingPunct="1">
        <a:lnSpc>
          <a:spcPct val="90000"/>
        </a:lnSpc>
        <a:spcBef>
          <a:spcPct val="0"/>
        </a:spcBef>
        <a:spcAft>
          <a:spcPct val="0"/>
        </a:spcAft>
        <a:defRPr sz="1350" b="1">
          <a:solidFill>
            <a:schemeClr val="accent1"/>
          </a:solidFill>
          <a:latin typeface="Arial" panose="020B0604020202020204" pitchFamily="34" charset="0"/>
        </a:defRPr>
      </a:lvl3pPr>
      <a:lvl4pPr algn="l" rtl="0" eaLnBrk="1" fontAlgn="base" hangingPunct="1">
        <a:lnSpc>
          <a:spcPct val="90000"/>
        </a:lnSpc>
        <a:spcBef>
          <a:spcPct val="0"/>
        </a:spcBef>
        <a:spcAft>
          <a:spcPct val="0"/>
        </a:spcAft>
        <a:defRPr sz="1350" b="1">
          <a:solidFill>
            <a:schemeClr val="accent1"/>
          </a:solidFill>
          <a:latin typeface="Arial" panose="020B0604020202020204" pitchFamily="34" charset="0"/>
        </a:defRPr>
      </a:lvl4pPr>
      <a:lvl5pPr algn="l" rtl="0" eaLnBrk="1" fontAlgn="base" hangingPunct="1">
        <a:lnSpc>
          <a:spcPct val="90000"/>
        </a:lnSpc>
        <a:spcBef>
          <a:spcPct val="0"/>
        </a:spcBef>
        <a:spcAft>
          <a:spcPct val="0"/>
        </a:spcAft>
        <a:defRPr sz="1350" b="1">
          <a:solidFill>
            <a:schemeClr val="accent1"/>
          </a:solidFill>
          <a:latin typeface="Arial" panose="020B0604020202020204" pitchFamily="34" charset="0"/>
        </a:defRPr>
      </a:lvl5pPr>
      <a:lvl6pPr marL="192881" algn="l" rtl="0" eaLnBrk="1" fontAlgn="base" hangingPunct="1">
        <a:lnSpc>
          <a:spcPct val="90000"/>
        </a:lnSpc>
        <a:spcBef>
          <a:spcPct val="0"/>
        </a:spcBef>
        <a:spcAft>
          <a:spcPct val="0"/>
        </a:spcAft>
        <a:defRPr sz="1350" b="1">
          <a:solidFill>
            <a:schemeClr val="accent1"/>
          </a:solidFill>
          <a:latin typeface="Arial" panose="020B0604020202020204" pitchFamily="34" charset="0"/>
        </a:defRPr>
      </a:lvl6pPr>
      <a:lvl7pPr marL="385763" algn="l" rtl="0" eaLnBrk="1" fontAlgn="base" hangingPunct="1">
        <a:lnSpc>
          <a:spcPct val="90000"/>
        </a:lnSpc>
        <a:spcBef>
          <a:spcPct val="0"/>
        </a:spcBef>
        <a:spcAft>
          <a:spcPct val="0"/>
        </a:spcAft>
        <a:defRPr sz="1350" b="1">
          <a:solidFill>
            <a:schemeClr val="accent1"/>
          </a:solidFill>
          <a:latin typeface="Arial" panose="020B0604020202020204" pitchFamily="34" charset="0"/>
        </a:defRPr>
      </a:lvl7pPr>
      <a:lvl8pPr marL="578644" algn="l" rtl="0" eaLnBrk="1" fontAlgn="base" hangingPunct="1">
        <a:lnSpc>
          <a:spcPct val="90000"/>
        </a:lnSpc>
        <a:spcBef>
          <a:spcPct val="0"/>
        </a:spcBef>
        <a:spcAft>
          <a:spcPct val="0"/>
        </a:spcAft>
        <a:defRPr sz="1350" b="1">
          <a:solidFill>
            <a:schemeClr val="accent1"/>
          </a:solidFill>
          <a:latin typeface="Arial" panose="020B0604020202020204" pitchFamily="34" charset="0"/>
        </a:defRPr>
      </a:lvl8pPr>
      <a:lvl9pPr marL="771525" algn="l" rtl="0" eaLnBrk="1" fontAlgn="base" hangingPunct="1">
        <a:lnSpc>
          <a:spcPct val="90000"/>
        </a:lnSpc>
        <a:spcBef>
          <a:spcPct val="0"/>
        </a:spcBef>
        <a:spcAft>
          <a:spcPct val="0"/>
        </a:spcAft>
        <a:defRPr sz="1350" b="1">
          <a:solidFill>
            <a:schemeClr val="accent1"/>
          </a:solidFill>
          <a:latin typeface="Arial" panose="020B0604020202020204" pitchFamily="34" charset="0"/>
        </a:defRPr>
      </a:lvl9pPr>
    </p:titleStyle>
    <p:bodyStyle>
      <a:lvl1pPr marL="96441" indent="-96441" algn="l" rtl="0" eaLnBrk="1" fontAlgn="base" hangingPunct="1">
        <a:lnSpc>
          <a:spcPct val="90000"/>
        </a:lnSpc>
        <a:spcBef>
          <a:spcPts val="760"/>
        </a:spcBef>
        <a:spcAft>
          <a:spcPct val="0"/>
        </a:spcAft>
        <a:buClr>
          <a:schemeClr val="accent1"/>
        </a:buClr>
        <a:buSzPct val="100000"/>
        <a:buFont typeface="Arial" panose="020B0604020202020204" pitchFamily="34" charset="0"/>
        <a:buChar char="▪"/>
        <a:defRPr sz="844" kern="1200">
          <a:solidFill>
            <a:schemeClr val="tx1"/>
          </a:solidFill>
          <a:latin typeface="+mn-lt"/>
          <a:ea typeface="+mn-ea"/>
          <a:cs typeface="+mn-cs"/>
        </a:defRPr>
      </a:lvl1pPr>
      <a:lvl2pPr marL="192881" indent="-77019" algn="l" rtl="0" eaLnBrk="1" fontAlgn="base" hangingPunct="1">
        <a:lnSpc>
          <a:spcPct val="90000"/>
        </a:lnSpc>
        <a:spcBef>
          <a:spcPts val="506"/>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289322" indent="-75680" algn="l" rtl="0" eaLnBrk="1" fontAlgn="base" hangingPunct="1">
        <a:lnSpc>
          <a:spcPct val="90000"/>
        </a:lnSpc>
        <a:spcBef>
          <a:spcPts val="338"/>
        </a:spcBef>
        <a:spcAft>
          <a:spcPct val="0"/>
        </a:spcAft>
        <a:buClr>
          <a:schemeClr val="accent1"/>
        </a:buClr>
        <a:buSzPct val="100000"/>
        <a:buFont typeface="Arial" panose="020B0604020202020204" pitchFamily="34" charset="0"/>
        <a:buChar char="▪"/>
        <a:defRPr sz="675" kern="1200">
          <a:solidFill>
            <a:schemeClr val="tx1"/>
          </a:solidFill>
          <a:latin typeface="+mn-lt"/>
          <a:ea typeface="+mn-ea"/>
          <a:cs typeface="+mn-cs"/>
        </a:defRPr>
      </a:lvl3pPr>
      <a:lvl4pPr marL="385763" indent="-77019" algn="l" rtl="0" eaLnBrk="1" fontAlgn="base" hangingPunct="1">
        <a:lnSpc>
          <a:spcPct val="90000"/>
        </a:lnSpc>
        <a:spcBef>
          <a:spcPts val="338"/>
        </a:spcBef>
        <a:spcAft>
          <a:spcPct val="0"/>
        </a:spcAft>
        <a:buClr>
          <a:schemeClr val="accent1"/>
        </a:buClr>
        <a:buSzPct val="100000"/>
        <a:buFont typeface="Arial" panose="020B0604020202020204" pitchFamily="34" charset="0"/>
        <a:buChar char="▪"/>
        <a:defRPr sz="591" kern="1200">
          <a:solidFill>
            <a:schemeClr val="tx1"/>
          </a:solidFill>
          <a:latin typeface="+mn-lt"/>
          <a:ea typeface="+mn-ea"/>
          <a:cs typeface="+mn-cs"/>
        </a:defRPr>
      </a:lvl4pPr>
      <a:lvl5pPr marL="482204" indent="-75680" algn="l" rtl="0" eaLnBrk="1" fontAlgn="base" hangingPunct="1">
        <a:lnSpc>
          <a:spcPct val="90000"/>
        </a:lnSpc>
        <a:spcBef>
          <a:spcPts val="254"/>
        </a:spcBef>
        <a:spcAft>
          <a:spcPct val="0"/>
        </a:spcAft>
        <a:buClr>
          <a:schemeClr val="accent1"/>
        </a:buClr>
        <a:buSzPct val="100000"/>
        <a:buFont typeface="Arial" panose="020B0604020202020204" pitchFamily="34" charset="0"/>
        <a:buChar char="▪"/>
        <a:defRPr sz="591" kern="1200">
          <a:solidFill>
            <a:schemeClr val="tx1"/>
          </a:solidFill>
          <a:latin typeface="+mn-lt"/>
          <a:ea typeface="+mn-ea"/>
          <a:cs typeface="+mn-cs"/>
        </a:defRPr>
      </a:lvl5pPr>
      <a:lvl6pPr marL="578644" indent="-77153"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6pPr>
      <a:lvl7pPr marL="675085" indent="-75680"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7pPr>
      <a:lvl8pPr marL="771525" indent="-77153"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8pPr>
      <a:lvl9pPr marL="867966" indent="-75680"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verenigingvoormindfulness.nl/zoek-en-verbin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ndertitel 2"/>
          <p:cNvSpPr>
            <a:spLocks noGrp="1"/>
          </p:cNvSpPr>
          <p:nvPr>
            <p:ph type="subTitle" idx="1"/>
          </p:nvPr>
        </p:nvSpPr>
        <p:spPr>
          <a:xfrm>
            <a:off x="2111829" y="4592605"/>
            <a:ext cx="4105096" cy="218881"/>
          </a:xfrm>
        </p:spPr>
        <p:txBody>
          <a:bodyPr>
            <a:noAutofit/>
          </a:bodyPr>
          <a:lstStyle/>
          <a:p>
            <a:pPr>
              <a:spcBef>
                <a:spcPct val="0"/>
              </a:spcBef>
            </a:pPr>
            <a:r>
              <a:rPr lang="nl-NL" sz="1400" dirty="0">
                <a:latin typeface="Aleo" panose="020F0502020204030203" pitchFamily="34" charset="0"/>
              </a:rPr>
              <a:t>31 maart 2017</a:t>
            </a:r>
          </a:p>
        </p:txBody>
      </p:sp>
      <p:pic>
        <p:nvPicPr>
          <p:cNvPr id="6"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029" y="1240972"/>
            <a:ext cx="2902405" cy="1263426"/>
          </a:xfrm>
          <a:prstGeom prst="rect">
            <a:avLst/>
          </a:prstGeom>
          <a:noFill/>
          <a:ln>
            <a:noFill/>
          </a:ln>
        </p:spPr>
      </p:pic>
      <p:sp>
        <p:nvSpPr>
          <p:cNvPr id="4" name="Tekstvak 3"/>
          <p:cNvSpPr txBox="1"/>
          <p:nvPr/>
        </p:nvSpPr>
        <p:spPr>
          <a:xfrm>
            <a:off x="2299586" y="2837596"/>
            <a:ext cx="4635554" cy="523220"/>
          </a:xfrm>
          <a:prstGeom prst="rect">
            <a:avLst/>
          </a:prstGeom>
          <a:noFill/>
        </p:spPr>
        <p:txBody>
          <a:bodyPr wrap="none" rtlCol="0">
            <a:spAutoFit/>
          </a:bodyPr>
          <a:lstStyle/>
          <a:p>
            <a:r>
              <a:rPr lang="nl-NL" sz="2800" b="1" dirty="0"/>
              <a:t>Verslag bestuur over 2016</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22861" y="391223"/>
            <a:ext cx="4050506" cy="341060"/>
          </a:xfrm>
        </p:spPr>
        <p:txBody>
          <a:bodyPr/>
          <a:lstStyle/>
          <a:p>
            <a:pPr algn="ctr">
              <a:lnSpc>
                <a:spcPct val="150000"/>
              </a:lnSpc>
            </a:pPr>
            <a:r>
              <a:rPr lang="nl-NL" sz="1400" dirty="0">
                <a:latin typeface="Aleo" panose="020F0502020204030203" pitchFamily="34" charset="0"/>
              </a:rPr>
              <a:t>Tips voor gecertificeerde trainers</a:t>
            </a:r>
          </a:p>
        </p:txBody>
      </p:sp>
      <p:pic>
        <p:nvPicPr>
          <p:cNvPr id="7"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pic>
        <p:nvPicPr>
          <p:cNvPr id="3" name="Afbeelding 2" descr="Schermafbeelding 2016-11-08 om 15.36.4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37" y="1303609"/>
            <a:ext cx="5222050" cy="4592498"/>
          </a:xfrm>
          <a:prstGeom prst="rect">
            <a:avLst/>
          </a:prstGeom>
        </p:spPr>
      </p:pic>
      <p:sp>
        <p:nvSpPr>
          <p:cNvPr id="8" name="Tijdelijke aanduiding voor inhoud 2"/>
          <p:cNvSpPr txBox="1">
            <a:spLocks/>
          </p:cNvSpPr>
          <p:nvPr/>
        </p:nvSpPr>
        <p:spPr bwMode="auto">
          <a:xfrm>
            <a:off x="5405100" y="1537577"/>
            <a:ext cx="2941102" cy="19347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96441" indent="-96441" algn="l" rtl="0" eaLnBrk="1" fontAlgn="base" hangingPunct="1">
              <a:lnSpc>
                <a:spcPct val="90000"/>
              </a:lnSpc>
              <a:spcBef>
                <a:spcPts val="760"/>
              </a:spcBef>
              <a:spcAft>
                <a:spcPct val="0"/>
              </a:spcAft>
              <a:buClr>
                <a:schemeClr val="accent1"/>
              </a:buClr>
              <a:buSzPct val="100000"/>
              <a:buFont typeface="Arial" panose="020B0604020202020204" pitchFamily="34" charset="0"/>
              <a:buChar char="▪"/>
              <a:defRPr sz="844" kern="1200">
                <a:solidFill>
                  <a:schemeClr val="tx1"/>
                </a:solidFill>
                <a:latin typeface="+mn-lt"/>
                <a:ea typeface="+mn-ea"/>
                <a:cs typeface="+mn-cs"/>
              </a:defRPr>
            </a:lvl1pPr>
            <a:lvl2pPr marL="192881" indent="-77019" algn="l" rtl="0" eaLnBrk="1" fontAlgn="base" hangingPunct="1">
              <a:lnSpc>
                <a:spcPct val="90000"/>
              </a:lnSpc>
              <a:spcBef>
                <a:spcPts val="506"/>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289322" indent="-75680" algn="l" rtl="0" eaLnBrk="1" fontAlgn="base" hangingPunct="1">
              <a:lnSpc>
                <a:spcPct val="90000"/>
              </a:lnSpc>
              <a:spcBef>
                <a:spcPts val="338"/>
              </a:spcBef>
              <a:spcAft>
                <a:spcPct val="0"/>
              </a:spcAft>
              <a:buClr>
                <a:schemeClr val="accent1"/>
              </a:buClr>
              <a:buSzPct val="100000"/>
              <a:buFont typeface="Arial" panose="020B0604020202020204" pitchFamily="34" charset="0"/>
              <a:buChar char="▪"/>
              <a:defRPr sz="675" kern="1200">
                <a:solidFill>
                  <a:schemeClr val="tx1"/>
                </a:solidFill>
                <a:latin typeface="+mn-lt"/>
                <a:ea typeface="+mn-ea"/>
                <a:cs typeface="+mn-cs"/>
              </a:defRPr>
            </a:lvl3pPr>
            <a:lvl4pPr marL="385763" indent="-77019" algn="l" rtl="0" eaLnBrk="1" fontAlgn="base" hangingPunct="1">
              <a:lnSpc>
                <a:spcPct val="90000"/>
              </a:lnSpc>
              <a:spcBef>
                <a:spcPts val="338"/>
              </a:spcBef>
              <a:spcAft>
                <a:spcPct val="0"/>
              </a:spcAft>
              <a:buClr>
                <a:schemeClr val="accent1"/>
              </a:buClr>
              <a:buSzPct val="100000"/>
              <a:buFont typeface="Arial" panose="020B0604020202020204" pitchFamily="34" charset="0"/>
              <a:buChar char="▪"/>
              <a:defRPr sz="591" kern="1200">
                <a:solidFill>
                  <a:schemeClr val="tx1"/>
                </a:solidFill>
                <a:latin typeface="+mn-lt"/>
                <a:ea typeface="+mn-ea"/>
                <a:cs typeface="+mn-cs"/>
              </a:defRPr>
            </a:lvl4pPr>
            <a:lvl5pPr marL="482204" indent="-75680" algn="l" rtl="0" eaLnBrk="1" fontAlgn="base" hangingPunct="1">
              <a:lnSpc>
                <a:spcPct val="90000"/>
              </a:lnSpc>
              <a:spcBef>
                <a:spcPts val="254"/>
              </a:spcBef>
              <a:spcAft>
                <a:spcPct val="0"/>
              </a:spcAft>
              <a:buClr>
                <a:schemeClr val="accent1"/>
              </a:buClr>
              <a:buSzPct val="100000"/>
              <a:buFont typeface="Arial" panose="020B0604020202020204" pitchFamily="34" charset="0"/>
              <a:buChar char="▪"/>
              <a:defRPr sz="591" kern="1200">
                <a:solidFill>
                  <a:schemeClr val="tx1"/>
                </a:solidFill>
                <a:latin typeface="+mn-lt"/>
                <a:ea typeface="+mn-ea"/>
                <a:cs typeface="+mn-cs"/>
              </a:defRPr>
            </a:lvl5pPr>
            <a:lvl6pPr marL="578644" indent="-77153"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6pPr>
            <a:lvl7pPr marL="675085" indent="-75680"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7pPr>
            <a:lvl8pPr marL="771525" indent="-77153"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8pPr>
            <a:lvl9pPr marL="867966" indent="-75680"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9pPr>
          </a:lstStyle>
          <a:p>
            <a:pPr marL="0" indent="0">
              <a:lnSpc>
                <a:spcPct val="100000"/>
              </a:lnSpc>
              <a:buNone/>
              <a:tabLst>
                <a:tab pos="358775" algn="l"/>
                <a:tab pos="1611313" algn="l"/>
              </a:tabLst>
            </a:pPr>
            <a:r>
              <a:rPr lang="nl-NL" sz="1400" b="1" dirty="0">
                <a:latin typeface="Lato" panose="020F0502020204030203" pitchFamily="34" charset="0"/>
              </a:rPr>
              <a:t>Duidelijkheid over je aanbod</a:t>
            </a:r>
          </a:p>
          <a:p>
            <a:pPr marL="0" indent="0">
              <a:lnSpc>
                <a:spcPct val="100000"/>
              </a:lnSpc>
              <a:buNone/>
              <a:tabLst>
                <a:tab pos="358775" algn="l"/>
                <a:tab pos="1611313" algn="l"/>
              </a:tabLst>
            </a:pPr>
            <a:r>
              <a:rPr lang="nl-NL" sz="1400" b="1" dirty="0">
                <a:latin typeface="Lato" panose="020F0502020204030203" pitchFamily="34" charset="0"/>
              </a:rPr>
              <a:t>Op de website van VVM</a:t>
            </a:r>
          </a:p>
          <a:p>
            <a:pPr marL="0" indent="0">
              <a:lnSpc>
                <a:spcPct val="100000"/>
              </a:lnSpc>
              <a:buNone/>
              <a:tabLst>
                <a:tab pos="358775" algn="l"/>
                <a:tab pos="1611313" algn="l"/>
              </a:tabLst>
            </a:pPr>
            <a:r>
              <a:rPr lang="nl-NL" sz="1400" b="1" dirty="0">
                <a:latin typeface="Lato" panose="020F0502020204030203" pitchFamily="34" charset="0"/>
              </a:rPr>
              <a:t>Beroepsaansprakelijkheid</a:t>
            </a:r>
          </a:p>
          <a:p>
            <a:pPr marL="0" indent="0">
              <a:lnSpc>
                <a:spcPct val="100000"/>
              </a:lnSpc>
              <a:buNone/>
              <a:tabLst>
                <a:tab pos="358775" algn="l"/>
                <a:tab pos="1611313" algn="l"/>
              </a:tabLst>
            </a:pPr>
            <a:r>
              <a:rPr lang="nl-NL" sz="1400" b="1" dirty="0">
                <a:latin typeface="Lato" panose="020F0502020204030203" pitchFamily="34" charset="0"/>
              </a:rPr>
              <a:t>Vrijwaring van aansprakelijkheid</a:t>
            </a:r>
          </a:p>
          <a:p>
            <a:pPr marL="0" indent="0">
              <a:lnSpc>
                <a:spcPct val="100000"/>
              </a:lnSpc>
              <a:buNone/>
              <a:tabLst>
                <a:tab pos="358775" algn="l"/>
                <a:tab pos="1611313" algn="l"/>
              </a:tabLst>
            </a:pPr>
            <a:r>
              <a:rPr lang="nl-NL" sz="1400" b="1" dirty="0">
                <a:latin typeface="Lato" panose="020F0502020204030203" pitchFamily="34" charset="0"/>
              </a:rPr>
              <a:t>BTW</a:t>
            </a:r>
          </a:p>
          <a:p>
            <a:pPr marL="0" indent="0">
              <a:lnSpc>
                <a:spcPct val="100000"/>
              </a:lnSpc>
              <a:buNone/>
              <a:tabLst>
                <a:tab pos="358775" algn="l"/>
                <a:tab pos="1611313" algn="l"/>
              </a:tabLst>
            </a:pPr>
            <a:r>
              <a:rPr lang="nl-NL" sz="1400" b="1" dirty="0">
                <a:latin typeface="Lato" panose="020F0502020204030203" pitchFamily="34" charset="0"/>
              </a:rPr>
              <a:t>Beroepsongevallen verzekering</a:t>
            </a:r>
          </a:p>
        </p:txBody>
      </p:sp>
      <p:sp>
        <p:nvSpPr>
          <p:cNvPr id="9"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sp>
        <p:nvSpPr>
          <p:cNvPr id="4" name="Tekstvak 3"/>
          <p:cNvSpPr txBox="1"/>
          <p:nvPr/>
        </p:nvSpPr>
        <p:spPr>
          <a:xfrm>
            <a:off x="4908071" y="3913136"/>
            <a:ext cx="3418098" cy="923330"/>
          </a:xfrm>
          <a:prstGeom prst="rect">
            <a:avLst/>
          </a:prstGeom>
          <a:solidFill>
            <a:schemeClr val="bg1"/>
          </a:solidFill>
        </p:spPr>
        <p:txBody>
          <a:bodyPr wrap="none" rtlCol="0">
            <a:spAutoFit/>
          </a:bodyPr>
          <a:lstStyle/>
          <a:p>
            <a:r>
              <a:rPr lang="nl-NL" dirty="0">
                <a:solidFill>
                  <a:srgbClr val="CC6600"/>
                </a:solidFill>
              </a:rPr>
              <a:t>Tips en wetenswaardigheden</a:t>
            </a:r>
          </a:p>
          <a:p>
            <a:r>
              <a:rPr lang="nl-NL" dirty="0">
                <a:solidFill>
                  <a:srgbClr val="CC6600"/>
                </a:solidFill>
              </a:rPr>
              <a:t>voor een succesvolle uitvoering</a:t>
            </a:r>
          </a:p>
          <a:p>
            <a:r>
              <a:rPr lang="nl-NL" dirty="0">
                <a:solidFill>
                  <a:srgbClr val="CC6600"/>
                </a:solidFill>
              </a:rPr>
              <a:t>van het vak en je praktijk</a:t>
            </a:r>
          </a:p>
        </p:txBody>
      </p:sp>
    </p:spTree>
    <p:extLst>
      <p:ext uri="{BB962C8B-B14F-4D97-AF65-F5344CB8AC3E}">
        <p14:creationId xmlns:p14="http://schemas.microsoft.com/office/powerpoint/2010/main" val="73103176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22861" y="391223"/>
            <a:ext cx="4050506" cy="341060"/>
          </a:xfrm>
        </p:spPr>
        <p:txBody>
          <a:bodyPr/>
          <a:lstStyle/>
          <a:p>
            <a:pPr algn="ctr">
              <a:lnSpc>
                <a:spcPct val="150000"/>
              </a:lnSpc>
            </a:pPr>
            <a:r>
              <a:rPr lang="nl-NL" sz="1400" dirty="0">
                <a:latin typeface="Aleo" panose="020F0502020204030203" pitchFamily="34" charset="0"/>
              </a:rPr>
              <a:t>Relatie met VMBN</a:t>
            </a:r>
          </a:p>
        </p:txBody>
      </p:sp>
      <p:pic>
        <p:nvPicPr>
          <p:cNvPr id="7"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sp>
        <p:nvSpPr>
          <p:cNvPr id="9"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pic>
        <p:nvPicPr>
          <p:cNvPr id="2" name="Afbeelding 1" descr="Schermafbeelding 2017-03-30 om 13.35.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388" y="2755111"/>
            <a:ext cx="5036779" cy="1333851"/>
          </a:xfrm>
          <a:prstGeom prst="rect">
            <a:avLst/>
          </a:prstGeom>
        </p:spPr>
      </p:pic>
      <p:pic>
        <p:nvPicPr>
          <p:cNvPr id="5" name="Afbeelding 4" descr="Schermafbeelding 2017-03-30 om 13.36.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04" y="2838610"/>
            <a:ext cx="2780096" cy="1225806"/>
          </a:xfrm>
          <a:prstGeom prst="rect">
            <a:avLst/>
          </a:prstGeom>
        </p:spPr>
      </p:pic>
      <p:sp>
        <p:nvSpPr>
          <p:cNvPr id="10" name="Tekstvak 9"/>
          <p:cNvSpPr txBox="1"/>
          <p:nvPr/>
        </p:nvSpPr>
        <p:spPr>
          <a:xfrm>
            <a:off x="675003" y="1384472"/>
            <a:ext cx="5120062" cy="1200329"/>
          </a:xfrm>
          <a:prstGeom prst="rect">
            <a:avLst/>
          </a:prstGeom>
          <a:noFill/>
        </p:spPr>
        <p:txBody>
          <a:bodyPr wrap="none" rtlCol="0">
            <a:spAutoFit/>
          </a:bodyPr>
          <a:lstStyle/>
          <a:p>
            <a:r>
              <a:rPr lang="nl-NL" dirty="0">
                <a:solidFill>
                  <a:srgbClr val="CC6600"/>
                </a:solidFill>
              </a:rPr>
              <a:t>11-11-2016 eerste gesprek voorzitters</a:t>
            </a:r>
          </a:p>
          <a:p>
            <a:r>
              <a:rPr lang="nl-NL" dirty="0">
                <a:solidFill>
                  <a:srgbClr val="CC6600"/>
                </a:solidFill>
              </a:rPr>
              <a:t>15-02-2017 gesprek Jan, Irma, Nol, Marijke, Ted</a:t>
            </a:r>
          </a:p>
          <a:p>
            <a:r>
              <a:rPr lang="nl-NL" dirty="0">
                <a:solidFill>
                  <a:srgbClr val="CC6600"/>
                </a:solidFill>
              </a:rPr>
              <a:t>29-03-2017 gesprek Nol, Irma, Marijke, Ted</a:t>
            </a:r>
          </a:p>
          <a:p>
            <a:endParaRPr lang="nl-NL" dirty="0">
              <a:solidFill>
                <a:srgbClr val="CC6600"/>
              </a:solidFill>
            </a:endParaRPr>
          </a:p>
        </p:txBody>
      </p:sp>
      <p:sp>
        <p:nvSpPr>
          <p:cNvPr id="11" name="Tekstvak 10"/>
          <p:cNvSpPr txBox="1"/>
          <p:nvPr/>
        </p:nvSpPr>
        <p:spPr>
          <a:xfrm>
            <a:off x="480511" y="4439465"/>
            <a:ext cx="8285667" cy="1477328"/>
          </a:xfrm>
          <a:prstGeom prst="rect">
            <a:avLst/>
          </a:prstGeom>
          <a:noFill/>
        </p:spPr>
        <p:txBody>
          <a:bodyPr wrap="none" rtlCol="0">
            <a:spAutoFit/>
          </a:bodyPr>
          <a:lstStyle/>
          <a:p>
            <a:r>
              <a:rPr lang="nl-NL" dirty="0">
                <a:solidFill>
                  <a:srgbClr val="CC6600"/>
                </a:solidFill>
              </a:rPr>
              <a:t>Definitie wat is mindfulness </a:t>
            </a:r>
            <a:r>
              <a:rPr lang="mr-IN" dirty="0">
                <a:solidFill>
                  <a:srgbClr val="CC6600"/>
                </a:solidFill>
              </a:rPr>
              <a:t>–</a:t>
            </a:r>
            <a:r>
              <a:rPr lang="nl-NL" dirty="0">
                <a:solidFill>
                  <a:srgbClr val="CC6600"/>
                </a:solidFill>
              </a:rPr>
              <a:t> 2</a:t>
            </a:r>
            <a:r>
              <a:rPr lang="nl-NL" baseline="30000" dirty="0">
                <a:solidFill>
                  <a:srgbClr val="CC6600"/>
                </a:solidFill>
              </a:rPr>
              <a:t>e</a:t>
            </a:r>
            <a:r>
              <a:rPr lang="nl-NL" dirty="0">
                <a:solidFill>
                  <a:srgbClr val="CC6600"/>
                </a:solidFill>
              </a:rPr>
              <a:t> generatie - MBP</a:t>
            </a:r>
          </a:p>
          <a:p>
            <a:r>
              <a:rPr lang="nl-NL" dirty="0">
                <a:solidFill>
                  <a:srgbClr val="CC6600"/>
                </a:solidFill>
              </a:rPr>
              <a:t>Missies en Visies naast elkaar leggen</a:t>
            </a:r>
          </a:p>
          <a:p>
            <a:r>
              <a:rPr lang="nl-NL" dirty="0">
                <a:solidFill>
                  <a:srgbClr val="CC6600"/>
                </a:solidFill>
              </a:rPr>
              <a:t>Waar </a:t>
            </a:r>
            <a:r>
              <a:rPr lang="nl-NL">
                <a:solidFill>
                  <a:srgbClr val="CC6600"/>
                </a:solidFill>
              </a:rPr>
              <a:t>zijn velden </a:t>
            </a:r>
            <a:r>
              <a:rPr lang="nl-NL" dirty="0">
                <a:solidFill>
                  <a:srgbClr val="CC6600"/>
                </a:solidFill>
              </a:rPr>
              <a:t>waar we elkaar kunnen aanvullen of samen kunnen optrekken</a:t>
            </a:r>
          </a:p>
          <a:p>
            <a:r>
              <a:rPr lang="nl-NL" dirty="0">
                <a:solidFill>
                  <a:srgbClr val="CC6600"/>
                </a:solidFill>
              </a:rPr>
              <a:t>Geen dingen dubbel doen</a:t>
            </a:r>
          </a:p>
          <a:p>
            <a:r>
              <a:rPr lang="nl-NL" dirty="0">
                <a:solidFill>
                  <a:srgbClr val="CC6600"/>
                </a:solidFill>
              </a:rPr>
              <a:t>Maatschappelijk belang </a:t>
            </a:r>
            <a:r>
              <a:rPr lang="mr-IN" dirty="0">
                <a:solidFill>
                  <a:srgbClr val="CC6600"/>
                </a:solidFill>
              </a:rPr>
              <a:t>–</a:t>
            </a:r>
            <a:r>
              <a:rPr lang="nl-NL" dirty="0">
                <a:solidFill>
                  <a:srgbClr val="CC6600"/>
                </a:solidFill>
              </a:rPr>
              <a:t> samen is sterker</a:t>
            </a:r>
          </a:p>
        </p:txBody>
      </p:sp>
    </p:spTree>
    <p:extLst>
      <p:ext uri="{BB962C8B-B14F-4D97-AF65-F5344CB8AC3E}">
        <p14:creationId xmlns:p14="http://schemas.microsoft.com/office/powerpoint/2010/main" val="276988026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22861" y="391223"/>
            <a:ext cx="4050506" cy="341060"/>
          </a:xfrm>
        </p:spPr>
        <p:txBody>
          <a:bodyPr/>
          <a:lstStyle/>
          <a:p>
            <a:pPr algn="ctr">
              <a:lnSpc>
                <a:spcPct val="150000"/>
              </a:lnSpc>
            </a:pPr>
            <a:r>
              <a:rPr lang="nl-NL" sz="1400" dirty="0">
                <a:latin typeface="Aleo" panose="020F0502020204030203" pitchFamily="34" charset="0"/>
              </a:rPr>
              <a:t>Nieuwsbrieven</a:t>
            </a:r>
          </a:p>
        </p:txBody>
      </p:sp>
      <p:pic>
        <p:nvPicPr>
          <p:cNvPr id="7"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sp>
        <p:nvSpPr>
          <p:cNvPr id="9"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pic>
        <p:nvPicPr>
          <p:cNvPr id="5" name="Afbeelding 4" descr="Schermafbeelding 2017-03-30 om 13.45.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920" y="1578985"/>
            <a:ext cx="3970523" cy="4464156"/>
          </a:xfrm>
          <a:prstGeom prst="rect">
            <a:avLst/>
          </a:prstGeom>
        </p:spPr>
      </p:pic>
      <p:pic>
        <p:nvPicPr>
          <p:cNvPr id="10" name="Afbeelding 9" descr="Schermafbeelding 2017-03-30 om 13.46.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747" y="1624752"/>
            <a:ext cx="4536401" cy="4359371"/>
          </a:xfrm>
          <a:prstGeom prst="rect">
            <a:avLst/>
          </a:prstGeom>
        </p:spPr>
      </p:pic>
    </p:spTree>
    <p:extLst>
      <p:ext uri="{BB962C8B-B14F-4D97-AF65-F5344CB8AC3E}">
        <p14:creationId xmlns:p14="http://schemas.microsoft.com/office/powerpoint/2010/main" val="237652707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188538" y="402665"/>
            <a:ext cx="5803872" cy="341059"/>
          </a:xfrm>
        </p:spPr>
        <p:txBody>
          <a:bodyPr/>
          <a:lstStyle/>
          <a:p>
            <a:pPr algn="ctr">
              <a:lnSpc>
                <a:spcPct val="150000"/>
              </a:lnSpc>
            </a:pPr>
            <a:r>
              <a:rPr lang="nl-NL" sz="1400" dirty="0">
                <a:latin typeface="Aleo" panose="020F0502020204030203" pitchFamily="34" charset="0"/>
              </a:rPr>
              <a:t>Nu verder - 2017</a:t>
            </a:r>
          </a:p>
        </p:txBody>
      </p:sp>
      <p:pic>
        <p:nvPicPr>
          <p:cNvPr id="7"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pic>
        <p:nvPicPr>
          <p:cNvPr id="4" name="Afbeelding 3" descr="Schermafbeelding 2016-11-08 om 16.33.0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9738" y="1023688"/>
            <a:ext cx="1767802" cy="1241812"/>
          </a:xfrm>
          <a:prstGeom prst="rect">
            <a:avLst/>
          </a:prstGeom>
        </p:spPr>
      </p:pic>
      <p:sp>
        <p:nvSpPr>
          <p:cNvPr id="9"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sp>
        <p:nvSpPr>
          <p:cNvPr id="5" name="Tekstvak 4"/>
          <p:cNvSpPr txBox="1"/>
          <p:nvPr/>
        </p:nvSpPr>
        <p:spPr>
          <a:xfrm>
            <a:off x="514833" y="1430240"/>
            <a:ext cx="5929828" cy="923330"/>
          </a:xfrm>
          <a:prstGeom prst="rect">
            <a:avLst/>
          </a:prstGeom>
          <a:noFill/>
        </p:spPr>
        <p:txBody>
          <a:bodyPr wrap="none" rtlCol="0">
            <a:spAutoFit/>
          </a:bodyPr>
          <a:lstStyle/>
          <a:p>
            <a:r>
              <a:rPr lang="nl-NL" dirty="0">
                <a:solidFill>
                  <a:srgbClr val="CC6600"/>
                </a:solidFill>
              </a:rPr>
              <a:t>Concreter vormgeven:</a:t>
            </a:r>
          </a:p>
          <a:p>
            <a:pPr marL="285750" indent="-285750">
              <a:buFontTx/>
              <a:buChar char="-"/>
            </a:pPr>
            <a:r>
              <a:rPr lang="nl-NL" dirty="0">
                <a:solidFill>
                  <a:srgbClr val="CC6600"/>
                </a:solidFill>
              </a:rPr>
              <a:t>Hoe ziet de VVM er in de toekomst uit</a:t>
            </a:r>
          </a:p>
          <a:p>
            <a:pPr marL="285750" indent="-285750">
              <a:buFontTx/>
              <a:buChar char="-"/>
            </a:pPr>
            <a:r>
              <a:rPr lang="nl-NL" dirty="0">
                <a:solidFill>
                  <a:srgbClr val="CC6600"/>
                </a:solidFill>
              </a:rPr>
              <a:t>Wat kunnen wij idealiter voor onze leden betekenen</a:t>
            </a:r>
          </a:p>
        </p:txBody>
      </p:sp>
      <p:sp>
        <p:nvSpPr>
          <p:cNvPr id="10" name="Tekstvak 9"/>
          <p:cNvSpPr txBox="1"/>
          <p:nvPr/>
        </p:nvSpPr>
        <p:spPr>
          <a:xfrm rot="19417947">
            <a:off x="5491550" y="1659079"/>
            <a:ext cx="3258174" cy="400110"/>
          </a:xfrm>
          <a:prstGeom prst="rect">
            <a:avLst/>
          </a:prstGeom>
          <a:noFill/>
        </p:spPr>
        <p:txBody>
          <a:bodyPr wrap="none" rtlCol="0">
            <a:spAutoFit/>
          </a:bodyPr>
          <a:lstStyle/>
          <a:p>
            <a:r>
              <a:rPr lang="nl-NL" sz="2000" b="1" dirty="0">
                <a:solidFill>
                  <a:srgbClr val="CC6600"/>
                </a:solidFill>
              </a:rPr>
              <a:t>Aansluitende Workshops </a:t>
            </a:r>
          </a:p>
        </p:txBody>
      </p:sp>
      <p:pic>
        <p:nvPicPr>
          <p:cNvPr id="11" name="Afbeelding 10" descr="Schermafbeelding 2016-11-08 om 16.11.3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834" y="2528664"/>
            <a:ext cx="1845532" cy="1388126"/>
          </a:xfrm>
          <a:prstGeom prst="rect">
            <a:avLst/>
          </a:prstGeom>
        </p:spPr>
      </p:pic>
      <p:sp>
        <p:nvSpPr>
          <p:cNvPr id="12" name="Tekstvak 11"/>
          <p:cNvSpPr txBox="1"/>
          <p:nvPr/>
        </p:nvSpPr>
        <p:spPr>
          <a:xfrm>
            <a:off x="640681" y="4050438"/>
            <a:ext cx="7828060" cy="1200329"/>
          </a:xfrm>
          <a:prstGeom prst="rect">
            <a:avLst/>
          </a:prstGeom>
          <a:noFill/>
        </p:spPr>
        <p:txBody>
          <a:bodyPr wrap="none" rtlCol="0">
            <a:spAutoFit/>
          </a:bodyPr>
          <a:lstStyle/>
          <a:p>
            <a:r>
              <a:rPr lang="nl-NL" dirty="0">
                <a:solidFill>
                  <a:srgbClr val="CC6600"/>
                </a:solidFill>
              </a:rPr>
              <a:t>Meer leden een rol rond het bestuur - samen met het bestuur</a:t>
            </a:r>
          </a:p>
          <a:p>
            <a:r>
              <a:rPr lang="nl-NL" dirty="0">
                <a:solidFill>
                  <a:srgbClr val="CC6600"/>
                </a:solidFill>
              </a:rPr>
              <a:t>Meer levendigheid in de werkgroepen en in opkomende werkvelden </a:t>
            </a:r>
            <a:r>
              <a:rPr lang="nl-NL" dirty="0" err="1">
                <a:solidFill>
                  <a:srgbClr val="CC6600"/>
                </a:solidFill>
              </a:rPr>
              <a:t>MBP’s</a:t>
            </a:r>
            <a:endParaRPr lang="nl-NL" dirty="0">
              <a:solidFill>
                <a:srgbClr val="CC6600"/>
              </a:solidFill>
            </a:endParaRPr>
          </a:p>
          <a:p>
            <a:r>
              <a:rPr lang="nl-NL" dirty="0">
                <a:solidFill>
                  <a:srgbClr val="CC6600"/>
                </a:solidFill>
              </a:rPr>
              <a:t>Betrokkenheid en interactie van de leden onderling verder stimuleren</a:t>
            </a:r>
          </a:p>
          <a:p>
            <a:r>
              <a:rPr lang="nl-NL" dirty="0">
                <a:solidFill>
                  <a:srgbClr val="CC6600"/>
                </a:solidFill>
              </a:rPr>
              <a:t>Intentie om te komen tot meer inhoudelijke programma’s</a:t>
            </a:r>
          </a:p>
        </p:txBody>
      </p:sp>
      <p:cxnSp>
        <p:nvCxnSpPr>
          <p:cNvPr id="14" name="Rechte verbindingslijn met pijl 13"/>
          <p:cNvCxnSpPr/>
          <p:nvPr/>
        </p:nvCxnSpPr>
        <p:spPr>
          <a:xfrm flipV="1">
            <a:off x="1853398" y="2963457"/>
            <a:ext cx="1624583" cy="1109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p:cNvCxnSpPr/>
          <p:nvPr/>
        </p:nvCxnSpPr>
        <p:spPr>
          <a:xfrm flipV="1">
            <a:off x="1990686" y="3352482"/>
            <a:ext cx="1475854" cy="709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p:cNvCxnSpPr/>
          <p:nvPr/>
        </p:nvCxnSpPr>
        <p:spPr>
          <a:xfrm flipV="1">
            <a:off x="2127975" y="3707182"/>
            <a:ext cx="1647464" cy="3432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kstvak 18"/>
          <p:cNvSpPr txBox="1"/>
          <p:nvPr/>
        </p:nvSpPr>
        <p:spPr>
          <a:xfrm rot="21078410">
            <a:off x="5148327" y="5206073"/>
            <a:ext cx="3044423" cy="400110"/>
          </a:xfrm>
          <a:prstGeom prst="rect">
            <a:avLst/>
          </a:prstGeom>
          <a:noFill/>
        </p:spPr>
        <p:txBody>
          <a:bodyPr wrap="none" rtlCol="0">
            <a:spAutoFit/>
          </a:bodyPr>
          <a:lstStyle/>
          <a:p>
            <a:r>
              <a:rPr lang="nl-NL" sz="2000" b="1" dirty="0">
                <a:solidFill>
                  <a:srgbClr val="CC6600"/>
                </a:solidFill>
              </a:rPr>
              <a:t>Een actieve community</a:t>
            </a:r>
          </a:p>
        </p:txBody>
      </p:sp>
      <p:sp>
        <p:nvSpPr>
          <p:cNvPr id="20" name="Tekstvak 19"/>
          <p:cNvSpPr txBox="1"/>
          <p:nvPr/>
        </p:nvSpPr>
        <p:spPr>
          <a:xfrm rot="21111597">
            <a:off x="1990687" y="5446353"/>
            <a:ext cx="1739078" cy="400110"/>
          </a:xfrm>
          <a:prstGeom prst="rect">
            <a:avLst/>
          </a:prstGeom>
          <a:noFill/>
        </p:spPr>
        <p:txBody>
          <a:bodyPr wrap="none" rtlCol="0">
            <a:spAutoFit/>
          </a:bodyPr>
          <a:lstStyle/>
          <a:p>
            <a:r>
              <a:rPr lang="nl-NL" sz="2000" dirty="0">
                <a:solidFill>
                  <a:srgbClr val="CC6600"/>
                </a:solidFill>
              </a:rPr>
              <a:t>Ideeën / input  </a:t>
            </a:r>
          </a:p>
        </p:txBody>
      </p:sp>
    </p:spTree>
    <p:extLst>
      <p:ext uri="{BB962C8B-B14F-4D97-AF65-F5344CB8AC3E}">
        <p14:creationId xmlns:p14="http://schemas.microsoft.com/office/powerpoint/2010/main" val="73103176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3646205" y="2000791"/>
            <a:ext cx="1872851" cy="482204"/>
          </a:xfrm>
        </p:spPr>
        <p:txBody>
          <a:bodyPr/>
          <a:lstStyle/>
          <a:p>
            <a:pPr>
              <a:tabLst>
                <a:tab pos="358775" algn="l"/>
              </a:tabLst>
            </a:pPr>
            <a:r>
              <a:rPr lang="nl-NL" sz="2000" dirty="0">
                <a:latin typeface="Aleo" panose="020F0502020204030203" pitchFamily="34" charset="0"/>
              </a:rPr>
              <a:t>Rondvraag</a:t>
            </a:r>
          </a:p>
        </p:txBody>
      </p:sp>
      <p:sp>
        <p:nvSpPr>
          <p:cNvPr id="16386" name="Tijdelijke aanduiding voor inhoud 2"/>
          <p:cNvSpPr>
            <a:spLocks noGrp="1"/>
          </p:cNvSpPr>
          <p:nvPr>
            <p:ph idx="1"/>
          </p:nvPr>
        </p:nvSpPr>
        <p:spPr>
          <a:xfrm>
            <a:off x="2546749" y="2529260"/>
            <a:ext cx="4050506" cy="1896294"/>
          </a:xfrm>
        </p:spPr>
        <p:txBody>
          <a:bodyPr/>
          <a:lstStyle/>
          <a:p>
            <a:endParaRPr lang="nl-NL" sz="1013" b="1" dirty="0">
              <a:latin typeface="Lato" panose="020F0502020204030203" pitchFamily="34" charset="0"/>
            </a:endParaRPr>
          </a:p>
          <a:p>
            <a:endParaRPr lang="nl-NL" sz="1013" b="1" dirty="0">
              <a:latin typeface="Lato" panose="020F0502020204030203" pitchFamily="34" charset="0"/>
            </a:endParaRPr>
          </a:p>
          <a:p>
            <a:pPr>
              <a:buClr>
                <a:srgbClr val="D15A3E"/>
              </a:buClr>
            </a:pPr>
            <a:endParaRPr lang="nl-NL" sz="1013" b="1" dirty="0">
              <a:latin typeface="Lato" panose="020F0502020204030203" pitchFamily="34" charset="0"/>
            </a:endParaRPr>
          </a:p>
        </p:txBody>
      </p:sp>
      <p:pic>
        <p:nvPicPr>
          <p:cNvPr id="6"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sp>
        <p:nvSpPr>
          <p:cNvPr id="8"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spTree>
    <p:extLst>
      <p:ext uri="{BB962C8B-B14F-4D97-AF65-F5344CB8AC3E}">
        <p14:creationId xmlns:p14="http://schemas.microsoft.com/office/powerpoint/2010/main" val="74132565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1252025" y="2028925"/>
            <a:ext cx="6865034" cy="2852563"/>
          </a:xfrm>
        </p:spPr>
        <p:txBody>
          <a:bodyPr/>
          <a:lstStyle/>
          <a:p>
            <a:pPr algn="ctr"/>
            <a:r>
              <a:rPr lang="nl-NL" sz="4000" dirty="0"/>
              <a:t>- concept -</a:t>
            </a:r>
            <a:br>
              <a:rPr lang="nl-NL" sz="4000" dirty="0"/>
            </a:br>
            <a:r>
              <a:rPr lang="nl-NL" sz="4000" dirty="0"/>
              <a:t>Jaarrekening 2016</a:t>
            </a:r>
            <a:br>
              <a:rPr lang="nl-NL" sz="4000" dirty="0"/>
            </a:br>
            <a:r>
              <a:rPr lang="nl-NL" sz="4000" dirty="0"/>
              <a:t>en</a:t>
            </a:r>
            <a:br>
              <a:rPr lang="nl-NL" sz="4000" dirty="0"/>
            </a:br>
            <a:r>
              <a:rPr lang="nl-NL" sz="4000" dirty="0"/>
              <a:t>Begroting 2017</a:t>
            </a:r>
            <a:br>
              <a:rPr lang="nl-NL" sz="4000" dirty="0"/>
            </a:br>
            <a:endParaRPr lang="nl-NL" sz="4000" dirty="0">
              <a:latin typeface="Aleo" panose="020F0502020204030203" pitchFamily="34" charset="0"/>
            </a:endParaRPr>
          </a:p>
        </p:txBody>
      </p:sp>
      <p:sp>
        <p:nvSpPr>
          <p:cNvPr id="16386" name="Tijdelijke aanduiding voor inhoud 2"/>
          <p:cNvSpPr>
            <a:spLocks noGrp="1"/>
          </p:cNvSpPr>
          <p:nvPr>
            <p:ph idx="1"/>
          </p:nvPr>
        </p:nvSpPr>
        <p:spPr>
          <a:xfrm>
            <a:off x="2546749" y="2529260"/>
            <a:ext cx="4050506" cy="1896294"/>
          </a:xfrm>
        </p:spPr>
        <p:txBody>
          <a:bodyPr/>
          <a:lstStyle/>
          <a:p>
            <a:endParaRPr lang="nl-NL" sz="1013" b="1" dirty="0">
              <a:latin typeface="Lato" panose="020F0502020204030203" pitchFamily="34" charset="0"/>
            </a:endParaRPr>
          </a:p>
          <a:p>
            <a:endParaRPr lang="nl-NL" sz="1013" b="1" dirty="0">
              <a:latin typeface="Lato" panose="020F0502020204030203" pitchFamily="34" charset="0"/>
            </a:endParaRPr>
          </a:p>
          <a:p>
            <a:pPr>
              <a:buClr>
                <a:srgbClr val="D15A3E"/>
              </a:buClr>
            </a:pPr>
            <a:endParaRPr lang="nl-NL" sz="1013" b="1" dirty="0">
              <a:latin typeface="Lato" panose="020F0502020204030203" pitchFamily="34" charset="0"/>
            </a:endParaRPr>
          </a:p>
        </p:txBody>
      </p:sp>
      <p:pic>
        <p:nvPicPr>
          <p:cNvPr id="6"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sp>
        <p:nvSpPr>
          <p:cNvPr id="8"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spTree>
    <p:extLst>
      <p:ext uri="{BB962C8B-B14F-4D97-AF65-F5344CB8AC3E}">
        <p14:creationId xmlns:p14="http://schemas.microsoft.com/office/powerpoint/2010/main" val="342804809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71551" y="1731353"/>
            <a:ext cx="7200900" cy="1143000"/>
          </a:xfrm>
        </p:spPr>
        <p:txBody>
          <a:bodyPr/>
          <a:lstStyle/>
          <a:p>
            <a:endParaRPr lang="nl-NL" dirty="0"/>
          </a:p>
        </p:txBody>
      </p:sp>
      <p:sp>
        <p:nvSpPr>
          <p:cNvPr id="16386" name="Tijdelijke aanduiding voor inhoud 2"/>
          <p:cNvSpPr>
            <a:spLocks noGrp="1"/>
          </p:cNvSpPr>
          <p:nvPr>
            <p:ph idx="1"/>
          </p:nvPr>
        </p:nvSpPr>
        <p:spPr>
          <a:xfrm>
            <a:off x="971551" y="5514534"/>
            <a:ext cx="7200900" cy="276665"/>
          </a:xfrm>
        </p:spPr>
        <p:txBody>
          <a:bodyPr/>
          <a:lstStyle/>
          <a:p>
            <a:endParaRPr lang="nl-NL"/>
          </a:p>
          <a:p>
            <a:endParaRPr lang="nl-NL"/>
          </a:p>
          <a:p>
            <a:endParaRPr lang="nl-NL" dirty="0"/>
          </a:p>
        </p:txBody>
      </p:sp>
      <p:sp>
        <p:nvSpPr>
          <p:cNvPr id="8" name="Tijdelijke aanduiding voor voettekst 1"/>
          <p:cNvSpPr>
            <a:spLocks noGrp="1"/>
          </p:cNvSpPr>
          <p:nvPr>
            <p:ph type="ftr" sz="quarter" idx="11"/>
          </p:nvPr>
        </p:nvSpPr>
        <p:spPr/>
        <p:txBody>
          <a:bodyPr/>
          <a:lstStyle/>
          <a:p>
            <a:r>
              <a:rPr lang="nl-NL"/>
              <a:t>31 maart 2017</a:t>
            </a:r>
            <a:endParaRPr lang="nl-NL" dirty="0"/>
          </a:p>
        </p:txBody>
      </p:sp>
      <p:pic>
        <p:nvPicPr>
          <p:cNvPr id="6"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170" y="155573"/>
            <a:ext cx="1993591" cy="826047"/>
          </a:xfrm>
          <a:prstGeom prst="rect">
            <a:avLst/>
          </a:prstGeom>
          <a:noFill/>
          <a:ln>
            <a:noFill/>
          </a:ln>
        </p:spPr>
      </p:pic>
      <p:graphicFrame>
        <p:nvGraphicFramePr>
          <p:cNvPr id="5" name="Tabel 4"/>
          <p:cNvGraphicFramePr>
            <a:graphicFrameLocks noGrp="1"/>
          </p:cNvGraphicFramePr>
          <p:nvPr>
            <p:extLst>
              <p:ext uri="{D42A27DB-BD31-4B8C-83A1-F6EECF244321}">
                <p14:modId xmlns:p14="http://schemas.microsoft.com/office/powerpoint/2010/main" val="2358333534"/>
              </p:ext>
            </p:extLst>
          </p:nvPr>
        </p:nvGraphicFramePr>
        <p:xfrm>
          <a:off x="126611" y="981620"/>
          <a:ext cx="8764551" cy="4906067"/>
        </p:xfrm>
        <a:graphic>
          <a:graphicData uri="http://schemas.openxmlformats.org/drawingml/2006/table">
            <a:tbl>
              <a:tblPr firstRow="1" firstCol="1" bandRow="1">
                <a:tableStyleId>{69012ECD-51FC-41F1-AA8D-1B2483CD663E}</a:tableStyleId>
              </a:tblPr>
              <a:tblGrid>
                <a:gridCol w="1725951">
                  <a:extLst>
                    <a:ext uri="{9D8B030D-6E8A-4147-A177-3AD203B41FA5}">
                      <a16:colId xmlns:a16="http://schemas.microsoft.com/office/drawing/2014/main" xmlns="" val="4016850982"/>
                    </a:ext>
                  </a:extLst>
                </a:gridCol>
                <a:gridCol w="61232">
                  <a:extLst>
                    <a:ext uri="{9D8B030D-6E8A-4147-A177-3AD203B41FA5}">
                      <a16:colId xmlns:a16="http://schemas.microsoft.com/office/drawing/2014/main" xmlns="" val="2774419712"/>
                    </a:ext>
                  </a:extLst>
                </a:gridCol>
                <a:gridCol w="1107201">
                  <a:extLst>
                    <a:ext uri="{9D8B030D-6E8A-4147-A177-3AD203B41FA5}">
                      <a16:colId xmlns:a16="http://schemas.microsoft.com/office/drawing/2014/main" xmlns="" val="4287994731"/>
                    </a:ext>
                  </a:extLst>
                </a:gridCol>
                <a:gridCol w="1146418">
                  <a:extLst>
                    <a:ext uri="{9D8B030D-6E8A-4147-A177-3AD203B41FA5}">
                      <a16:colId xmlns:a16="http://schemas.microsoft.com/office/drawing/2014/main" xmlns="" val="1519033422"/>
                    </a:ext>
                  </a:extLst>
                </a:gridCol>
                <a:gridCol w="1909830">
                  <a:extLst>
                    <a:ext uri="{9D8B030D-6E8A-4147-A177-3AD203B41FA5}">
                      <a16:colId xmlns:a16="http://schemas.microsoft.com/office/drawing/2014/main" xmlns="" val="3812278549"/>
                    </a:ext>
                  </a:extLst>
                </a:gridCol>
                <a:gridCol w="1343978">
                  <a:extLst>
                    <a:ext uri="{9D8B030D-6E8A-4147-A177-3AD203B41FA5}">
                      <a16:colId xmlns:a16="http://schemas.microsoft.com/office/drawing/2014/main" xmlns="" val="2160104839"/>
                    </a:ext>
                  </a:extLst>
                </a:gridCol>
                <a:gridCol w="994194">
                  <a:extLst>
                    <a:ext uri="{9D8B030D-6E8A-4147-A177-3AD203B41FA5}">
                      <a16:colId xmlns:a16="http://schemas.microsoft.com/office/drawing/2014/main" xmlns="" val="2731695510"/>
                    </a:ext>
                  </a:extLst>
                </a:gridCol>
                <a:gridCol w="132487">
                  <a:extLst>
                    <a:ext uri="{9D8B030D-6E8A-4147-A177-3AD203B41FA5}">
                      <a16:colId xmlns:a16="http://schemas.microsoft.com/office/drawing/2014/main" xmlns="" val="3117969475"/>
                    </a:ext>
                  </a:extLst>
                </a:gridCol>
                <a:gridCol w="343260">
                  <a:extLst>
                    <a:ext uri="{9D8B030D-6E8A-4147-A177-3AD203B41FA5}">
                      <a16:colId xmlns:a16="http://schemas.microsoft.com/office/drawing/2014/main" xmlns="" val="835206369"/>
                    </a:ext>
                  </a:extLst>
                </a:gridCol>
              </a:tblGrid>
              <a:tr h="237248">
                <a:tc gridSpan="7">
                  <a:txBody>
                    <a:bodyPr/>
                    <a:lstStyle/>
                    <a:p>
                      <a:pPr algn="ctr">
                        <a:spcAft>
                          <a:spcPts val="0"/>
                        </a:spcAft>
                      </a:pPr>
                      <a:r>
                        <a:rPr lang="nl-NL" sz="1100">
                          <a:effectLst/>
                        </a:rPr>
                        <a:t>Verlies en Winstrekening VVM 2016 t.o.v. 2105</a:t>
                      </a:r>
                      <a:endParaRPr lang="nl-NL" sz="100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a:spcAft>
                          <a:spcPts val="0"/>
                        </a:spcAft>
                      </a:pPr>
                      <a:r>
                        <a:rPr lang="nl-NL" sz="1000">
                          <a:effectLst/>
                        </a:rPr>
                        <a:t> </a:t>
                      </a:r>
                      <a:endParaRPr lang="nl-NL" sz="10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nl-NL"/>
                    </a:p>
                  </a:txBody>
                  <a:tcPr/>
                </a:tc>
                <a:extLst>
                  <a:ext uri="{0D108BD9-81ED-4DB2-BD59-A6C34878D82A}">
                    <a16:rowId xmlns:a16="http://schemas.microsoft.com/office/drawing/2014/main" xmlns="" val="463684640"/>
                  </a:ext>
                </a:extLst>
              </a:tr>
              <a:tr h="139027">
                <a:tc>
                  <a:txBody>
                    <a:bodyPr/>
                    <a:lstStyle/>
                    <a:p>
                      <a:endParaRPr lang="nl-NL" sz="1800" dirty="0">
                        <a:effectLst/>
                        <a:latin typeface="Times New Roman" panose="02020603050405020304" pitchFamily="18" charset="0"/>
                      </a:endParaRPr>
                    </a:p>
                  </a:txBody>
                  <a:tcPr marL="35832" marR="35832" marT="0" marB="0"/>
                </a:tc>
                <a:tc gridSpan="2">
                  <a:txBody>
                    <a:bodyPr/>
                    <a:lstStyle/>
                    <a:p>
                      <a:endParaRPr lang="nl-NL" sz="1800">
                        <a:effectLst/>
                        <a:latin typeface="Times New Roman" panose="02020603050405020304" pitchFamily="18" charset="0"/>
                      </a:endParaRPr>
                    </a:p>
                  </a:txBody>
                  <a:tcPr marL="35832" marR="35832" marT="0" marB="0"/>
                </a:tc>
                <a:tc hMerge="1">
                  <a:txBody>
                    <a:bodyPr/>
                    <a:lstStyle/>
                    <a:p>
                      <a:endParaRPr lang="nl-NL"/>
                    </a:p>
                  </a:txBody>
                  <a:tcPr/>
                </a:tc>
                <a:tc>
                  <a:txBody>
                    <a:bodyPr/>
                    <a:lstStyle/>
                    <a:p>
                      <a:pPr>
                        <a:spcAft>
                          <a:spcPts val="0"/>
                        </a:spcAft>
                      </a:pPr>
                      <a:r>
                        <a:rPr lang="nl-NL" sz="1800">
                          <a:effectLst/>
                        </a:rPr>
                        <a:t> </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endParaRPr lang="nl-NL" sz="1800">
                        <a:effectLst/>
                        <a:latin typeface="Times New Roman" panose="02020603050405020304" pitchFamily="18" charset="0"/>
                      </a:endParaRPr>
                    </a:p>
                  </a:txBody>
                  <a:tcPr marL="35832" marR="35832" marT="0" marB="0"/>
                </a:tc>
                <a:tc>
                  <a:txBody>
                    <a:bodyPr/>
                    <a:lstStyle/>
                    <a:p>
                      <a:endParaRPr lang="nl-NL" sz="1800" dirty="0">
                        <a:effectLst/>
                        <a:latin typeface="Times New Roman" panose="02020603050405020304" pitchFamily="18" charset="0"/>
                      </a:endParaRPr>
                    </a:p>
                  </a:txBody>
                  <a:tcPr marL="35832" marR="35832" marT="0" marB="0"/>
                </a:tc>
                <a:tc gridSpan="2">
                  <a:txBody>
                    <a:bodyPr/>
                    <a:lstStyle/>
                    <a:p>
                      <a:pPr>
                        <a:spcAft>
                          <a:spcPts val="0"/>
                        </a:spcAft>
                      </a:pPr>
                      <a:r>
                        <a:rPr lang="nl-NL" sz="1800">
                          <a:effectLst/>
                        </a:rPr>
                        <a:t> </a:t>
                      </a:r>
                      <a:endParaRPr lang="nl-NL" sz="180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spcAft>
                          <a:spcPts val="0"/>
                        </a:spcAft>
                      </a:pPr>
                      <a:r>
                        <a:rPr lang="nl-NL" sz="1800">
                          <a:effectLst/>
                        </a:rPr>
                        <a:t> </a:t>
                      </a:r>
                      <a:endParaRPr lang="nl-NL"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xmlns="" val="1190742309"/>
                  </a:ext>
                </a:extLst>
              </a:tr>
              <a:tr h="316330">
                <a:tc gridSpan="2">
                  <a:txBody>
                    <a:bodyPr/>
                    <a:lstStyle/>
                    <a:p>
                      <a:pPr>
                        <a:spcAft>
                          <a:spcPts val="0"/>
                        </a:spcAft>
                      </a:pPr>
                      <a:r>
                        <a:rPr lang="nl-NL" sz="1800" b="1" dirty="0">
                          <a:effectLst/>
                        </a:rPr>
                        <a:t>Debet/kosten</a:t>
                      </a:r>
                      <a:endParaRPr lang="nl-NL" sz="1800" b="1"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ctr">
                        <a:spcAft>
                          <a:spcPts val="0"/>
                        </a:spcAft>
                      </a:pPr>
                      <a:r>
                        <a:rPr lang="nl-NL" sz="1800" dirty="0">
                          <a:effectLst/>
                        </a:rPr>
                        <a:t>2015</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algn="ctr">
                        <a:spcAft>
                          <a:spcPts val="0"/>
                        </a:spcAft>
                      </a:pPr>
                      <a:r>
                        <a:rPr lang="nl-NL" sz="1800" dirty="0">
                          <a:effectLst/>
                        </a:rPr>
                        <a:t>2016</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marL="226060">
                        <a:spcAft>
                          <a:spcPts val="0"/>
                        </a:spcAft>
                      </a:pPr>
                      <a:r>
                        <a:rPr lang="nl-NL" sz="1800" b="1" dirty="0">
                          <a:effectLst/>
                        </a:rPr>
                        <a:t>Credit/inkomst</a:t>
                      </a:r>
                      <a:endParaRPr lang="nl-NL" sz="1800" b="1"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marR="45720" algn="ctr">
                        <a:spcAft>
                          <a:spcPts val="0"/>
                        </a:spcAft>
                      </a:pPr>
                      <a:r>
                        <a:rPr lang="nl-NL" sz="1800" dirty="0">
                          <a:effectLst/>
                        </a:rPr>
                        <a:t>2015</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ctr">
                        <a:spcAft>
                          <a:spcPts val="0"/>
                        </a:spcAft>
                      </a:pPr>
                      <a:r>
                        <a:rPr lang="nl-NL" sz="1800" dirty="0">
                          <a:effectLst/>
                        </a:rPr>
                        <a:t>2016</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4064386383"/>
                  </a:ext>
                </a:extLst>
              </a:tr>
              <a:tr h="260777">
                <a:tc gridSpan="2">
                  <a:txBody>
                    <a:bodyPr/>
                    <a:lstStyle/>
                    <a:p>
                      <a:pPr>
                        <a:spcAft>
                          <a:spcPts val="0"/>
                        </a:spcAft>
                      </a:pPr>
                      <a:r>
                        <a:rPr lang="nl-NL" sz="1800" b="0" dirty="0" err="1">
                          <a:effectLst/>
                        </a:rPr>
                        <a:t>Secretariaatsk</a:t>
                      </a:r>
                      <a:endParaRPr lang="nl-NL" sz="1800" b="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r">
                        <a:spcAft>
                          <a:spcPts val="0"/>
                        </a:spcAft>
                      </a:pPr>
                      <a:r>
                        <a:rPr lang="nl-NL" sz="1800">
                          <a:effectLst/>
                        </a:rPr>
                        <a:t>11.519,18</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algn="r">
                        <a:spcAft>
                          <a:spcPts val="0"/>
                        </a:spcAft>
                      </a:pPr>
                      <a:r>
                        <a:rPr lang="nl-NL" sz="1800">
                          <a:effectLst/>
                        </a:rPr>
                        <a:t>11.360,88</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marL="226060">
                        <a:spcAft>
                          <a:spcPts val="0"/>
                        </a:spcAft>
                      </a:pPr>
                      <a:r>
                        <a:rPr lang="nl-NL" sz="1800">
                          <a:effectLst/>
                        </a:rPr>
                        <a:t>Contributie</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marR="45720" algn="r">
                        <a:spcAft>
                          <a:spcPts val="0"/>
                        </a:spcAft>
                      </a:pPr>
                      <a:r>
                        <a:rPr lang="nl-NL" sz="1800">
                          <a:effectLst/>
                        </a:rPr>
                        <a:t>41.519,51</a:t>
                      </a:r>
                      <a:endParaRPr lang="nl-NL" sz="180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dirty="0">
                          <a:effectLst/>
                        </a:rPr>
                        <a:t>40.443,75</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4126524727"/>
                  </a:ext>
                </a:extLst>
              </a:tr>
              <a:tr h="168050">
                <a:tc gridSpan="2">
                  <a:txBody>
                    <a:bodyPr/>
                    <a:lstStyle/>
                    <a:p>
                      <a:pPr>
                        <a:spcAft>
                          <a:spcPts val="0"/>
                        </a:spcAft>
                      </a:pPr>
                      <a:r>
                        <a:rPr lang="nl-NL" sz="1800" b="0" dirty="0">
                          <a:effectLst/>
                        </a:rPr>
                        <a:t>Financiële adm.</a:t>
                      </a:r>
                      <a:endParaRPr lang="nl-NL" sz="1800" b="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r">
                        <a:spcAft>
                          <a:spcPts val="0"/>
                        </a:spcAft>
                      </a:pPr>
                      <a:r>
                        <a:rPr lang="nl-NL" sz="1800" dirty="0">
                          <a:effectLst/>
                        </a:rPr>
                        <a:t>4.332,13</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algn="r">
                        <a:spcAft>
                          <a:spcPts val="0"/>
                        </a:spcAft>
                      </a:pPr>
                      <a:r>
                        <a:rPr lang="nl-NL" sz="1800">
                          <a:effectLst/>
                        </a:rPr>
                        <a:t>3.152,96</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marL="226060">
                        <a:spcAft>
                          <a:spcPts val="0"/>
                        </a:spcAft>
                      </a:pPr>
                      <a:r>
                        <a:rPr lang="nl-NL" sz="1800">
                          <a:effectLst/>
                        </a:rPr>
                        <a:t>Diverse inkomsten</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marR="45720" algn="r">
                        <a:spcAft>
                          <a:spcPts val="0"/>
                        </a:spcAft>
                      </a:pPr>
                      <a:r>
                        <a:rPr lang="nl-NL" sz="1800">
                          <a:effectLst/>
                        </a:rPr>
                        <a:t>0</a:t>
                      </a:r>
                      <a:endParaRPr lang="nl-NL" sz="180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dirty="0">
                          <a:effectLst/>
                        </a:rPr>
                        <a:t> </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3521230861"/>
                  </a:ext>
                </a:extLst>
              </a:tr>
              <a:tr h="234104">
                <a:tc gridSpan="2">
                  <a:txBody>
                    <a:bodyPr/>
                    <a:lstStyle/>
                    <a:p>
                      <a:pPr>
                        <a:spcAft>
                          <a:spcPts val="0"/>
                        </a:spcAft>
                      </a:pPr>
                      <a:r>
                        <a:rPr lang="nl-NL" sz="1800" b="0" dirty="0">
                          <a:effectLst/>
                        </a:rPr>
                        <a:t>Bestuurskosten</a:t>
                      </a:r>
                      <a:endParaRPr lang="nl-NL" sz="1800" b="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r">
                        <a:spcAft>
                          <a:spcPts val="0"/>
                        </a:spcAft>
                      </a:pPr>
                      <a:r>
                        <a:rPr lang="nl-NL" sz="1800" dirty="0">
                          <a:effectLst/>
                        </a:rPr>
                        <a:t>4.195,58</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algn="r">
                        <a:spcAft>
                          <a:spcPts val="0"/>
                        </a:spcAft>
                      </a:pPr>
                      <a:r>
                        <a:rPr lang="nl-NL" sz="1800">
                          <a:effectLst/>
                        </a:rPr>
                        <a:t>13.088,23</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marL="226060">
                        <a:spcAft>
                          <a:spcPts val="0"/>
                        </a:spcAft>
                      </a:pPr>
                      <a:r>
                        <a:rPr lang="nl-NL" sz="1800">
                          <a:effectLst/>
                        </a:rPr>
                        <a:t>Jaardag </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marR="45720" algn="r">
                        <a:spcAft>
                          <a:spcPts val="0"/>
                        </a:spcAft>
                      </a:pPr>
                      <a:r>
                        <a:rPr lang="nl-NL" sz="1800">
                          <a:effectLst/>
                        </a:rPr>
                        <a:t>35,00</a:t>
                      </a:r>
                      <a:endParaRPr lang="nl-NL" sz="180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dirty="0">
                          <a:effectLst/>
                        </a:rPr>
                        <a:t>8.558,17</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4002787219"/>
                  </a:ext>
                </a:extLst>
              </a:tr>
              <a:tr h="227786">
                <a:tc gridSpan="2">
                  <a:txBody>
                    <a:bodyPr/>
                    <a:lstStyle/>
                    <a:p>
                      <a:pPr>
                        <a:spcAft>
                          <a:spcPts val="0"/>
                        </a:spcAft>
                      </a:pPr>
                      <a:r>
                        <a:rPr lang="nl-NL" sz="1800" b="0" dirty="0">
                          <a:effectLst/>
                        </a:rPr>
                        <a:t>Jaardagkosten.</a:t>
                      </a:r>
                      <a:endParaRPr lang="nl-NL" sz="1800" b="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r">
                        <a:spcAft>
                          <a:spcPts val="0"/>
                        </a:spcAft>
                      </a:pPr>
                      <a:r>
                        <a:rPr lang="nl-NL" sz="1800" dirty="0">
                          <a:effectLst/>
                        </a:rPr>
                        <a:t>4.840,43</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algn="r">
                        <a:spcAft>
                          <a:spcPts val="0"/>
                        </a:spcAft>
                      </a:pPr>
                      <a:r>
                        <a:rPr lang="nl-NL" sz="1800" dirty="0">
                          <a:effectLst/>
                        </a:rPr>
                        <a:t>12.703,51</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marL="226060">
                        <a:spcAft>
                          <a:spcPts val="0"/>
                        </a:spcAft>
                      </a:pPr>
                      <a:r>
                        <a:rPr lang="nl-NL" sz="1800" dirty="0">
                          <a:effectLst/>
                        </a:rPr>
                        <a:t>Certificering</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marR="45720" algn="r">
                        <a:spcAft>
                          <a:spcPts val="0"/>
                        </a:spcAft>
                      </a:pPr>
                      <a:r>
                        <a:rPr lang="nl-NL" sz="1800">
                          <a:effectLst/>
                        </a:rPr>
                        <a:t>9.195,00</a:t>
                      </a:r>
                      <a:endParaRPr lang="nl-NL" sz="180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dirty="0">
                          <a:effectLst/>
                        </a:rPr>
                        <a:t>7.165,00</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1310096159"/>
                  </a:ext>
                </a:extLst>
              </a:tr>
              <a:tr h="168050">
                <a:tc gridSpan="2">
                  <a:txBody>
                    <a:bodyPr/>
                    <a:lstStyle/>
                    <a:p>
                      <a:pPr>
                        <a:spcAft>
                          <a:spcPts val="0"/>
                        </a:spcAft>
                      </a:pPr>
                      <a:r>
                        <a:rPr lang="nl-NL" sz="1800" b="0" dirty="0">
                          <a:effectLst/>
                        </a:rPr>
                        <a:t>Website</a:t>
                      </a:r>
                      <a:endParaRPr lang="nl-NL" sz="1800" b="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r">
                        <a:spcAft>
                          <a:spcPts val="0"/>
                        </a:spcAft>
                      </a:pPr>
                      <a:r>
                        <a:rPr lang="nl-NL" sz="1800" dirty="0">
                          <a:effectLst/>
                        </a:rPr>
                        <a:t>6.471,42</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algn="r">
                        <a:spcAft>
                          <a:spcPts val="0"/>
                        </a:spcAft>
                      </a:pPr>
                      <a:r>
                        <a:rPr lang="nl-NL" sz="1800" dirty="0">
                          <a:effectLst/>
                        </a:rPr>
                        <a:t>3.225,50</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marL="226060">
                        <a:spcAft>
                          <a:spcPts val="0"/>
                        </a:spcAft>
                      </a:pPr>
                      <a:r>
                        <a:rPr lang="nl-NL" sz="1800">
                          <a:effectLst/>
                        </a:rPr>
                        <a:t>Tara Brach</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marR="45720" algn="r">
                        <a:spcAft>
                          <a:spcPts val="0"/>
                        </a:spcAft>
                      </a:pPr>
                      <a:r>
                        <a:rPr lang="nl-NL" sz="1800">
                          <a:effectLst/>
                        </a:rPr>
                        <a:t>1.072,00</a:t>
                      </a:r>
                      <a:endParaRPr lang="nl-NL" sz="180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dirty="0">
                          <a:effectLst/>
                        </a:rPr>
                        <a:t> </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1668449382"/>
                  </a:ext>
                </a:extLst>
              </a:tr>
              <a:tr h="264942">
                <a:tc gridSpan="2">
                  <a:txBody>
                    <a:bodyPr/>
                    <a:lstStyle/>
                    <a:p>
                      <a:pPr>
                        <a:spcAft>
                          <a:spcPts val="0"/>
                        </a:spcAft>
                      </a:pPr>
                      <a:r>
                        <a:rPr lang="nl-NL" sz="1800" b="0" dirty="0">
                          <a:effectLst/>
                        </a:rPr>
                        <a:t>Tara </a:t>
                      </a:r>
                      <a:r>
                        <a:rPr lang="nl-NL" sz="1800" b="0" dirty="0" err="1">
                          <a:effectLst/>
                        </a:rPr>
                        <a:t>Brach</a:t>
                      </a:r>
                      <a:endParaRPr lang="nl-NL" sz="1800" b="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r">
                        <a:spcAft>
                          <a:spcPts val="0"/>
                        </a:spcAft>
                      </a:pPr>
                      <a:r>
                        <a:rPr lang="nl-NL" sz="1800">
                          <a:effectLst/>
                        </a:rPr>
                        <a:t>2.558,36</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algn="r">
                        <a:spcAft>
                          <a:spcPts val="0"/>
                        </a:spcAft>
                      </a:pPr>
                      <a:r>
                        <a:rPr lang="nl-NL" sz="1800" dirty="0">
                          <a:effectLst/>
                        </a:rPr>
                        <a:t>0</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marL="226060">
                        <a:spcAft>
                          <a:spcPts val="0"/>
                        </a:spcAft>
                      </a:pPr>
                      <a:r>
                        <a:rPr lang="nl-NL" sz="1800" dirty="0">
                          <a:effectLst/>
                        </a:rPr>
                        <a:t>Workshops</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marR="45720" algn="r">
                        <a:spcAft>
                          <a:spcPts val="0"/>
                        </a:spcAft>
                      </a:pPr>
                      <a:r>
                        <a:rPr lang="nl-NL" sz="1800">
                          <a:effectLst/>
                        </a:rPr>
                        <a:t> </a:t>
                      </a:r>
                      <a:endParaRPr lang="nl-NL" sz="180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dirty="0">
                          <a:effectLst/>
                        </a:rPr>
                        <a:t>2.392,93</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604309665"/>
                  </a:ext>
                </a:extLst>
              </a:tr>
              <a:tr h="168050">
                <a:tc gridSpan="2">
                  <a:txBody>
                    <a:bodyPr/>
                    <a:lstStyle/>
                    <a:p>
                      <a:pPr>
                        <a:spcAft>
                          <a:spcPts val="0"/>
                        </a:spcAft>
                      </a:pPr>
                      <a:r>
                        <a:rPr lang="nl-NL" sz="1800" b="0" dirty="0">
                          <a:effectLst/>
                        </a:rPr>
                        <a:t>Promotiekosten</a:t>
                      </a:r>
                      <a:endParaRPr lang="nl-NL" sz="1800" b="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r">
                        <a:spcAft>
                          <a:spcPts val="0"/>
                        </a:spcAft>
                      </a:pPr>
                      <a:r>
                        <a:rPr lang="nl-NL" sz="1800">
                          <a:effectLst/>
                        </a:rPr>
                        <a:t>592,90</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algn="r">
                        <a:spcAft>
                          <a:spcPts val="0"/>
                        </a:spcAft>
                      </a:pPr>
                      <a:r>
                        <a:rPr lang="nl-NL" sz="1800">
                          <a:effectLst/>
                        </a:rPr>
                        <a:t>1.923,77</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marL="226060">
                        <a:spcAft>
                          <a:spcPts val="0"/>
                        </a:spcAft>
                      </a:pPr>
                      <a:r>
                        <a:rPr lang="nl-NL" sz="1800" dirty="0">
                          <a:effectLst/>
                        </a:rPr>
                        <a:t> </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marR="45720" algn="r">
                        <a:spcAft>
                          <a:spcPts val="0"/>
                        </a:spcAft>
                      </a:pPr>
                      <a:r>
                        <a:rPr lang="nl-NL" sz="1800">
                          <a:effectLst/>
                        </a:rPr>
                        <a:t> </a:t>
                      </a:r>
                      <a:endParaRPr lang="nl-NL" sz="180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dirty="0">
                          <a:effectLst/>
                        </a:rPr>
                        <a:t> </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2002823958"/>
                  </a:ext>
                </a:extLst>
              </a:tr>
              <a:tr h="261834">
                <a:tc gridSpan="2">
                  <a:txBody>
                    <a:bodyPr/>
                    <a:lstStyle/>
                    <a:p>
                      <a:pPr>
                        <a:spcAft>
                          <a:spcPts val="0"/>
                        </a:spcAft>
                      </a:pPr>
                      <a:r>
                        <a:rPr lang="nl-NL" sz="1800" b="0" i="0" dirty="0">
                          <a:effectLst/>
                          <a:latin typeface="Arial" panose="020B0604020202020204" pitchFamily="34" charset="0"/>
                          <a:ea typeface="Times New Roman" panose="02020603050405020304" pitchFamily="18" charset="0"/>
                          <a:cs typeface="Arial" panose="020B0604020202020204" pitchFamily="34" charset="0"/>
                        </a:rPr>
                        <a:t>Donaties</a:t>
                      </a:r>
                    </a:p>
                  </a:txBody>
                  <a:tcPr marL="35832" marR="35832" marT="0" marB="0"/>
                </a:tc>
                <a:tc hMerge="1">
                  <a:txBody>
                    <a:bodyPr/>
                    <a:lstStyle/>
                    <a:p>
                      <a:endParaRPr lang="nl-NL"/>
                    </a:p>
                  </a:txBody>
                  <a:tcPr/>
                </a:tc>
                <a:tc>
                  <a:txBody>
                    <a:bodyPr/>
                    <a:lstStyle/>
                    <a:p>
                      <a:pPr algn="r">
                        <a:spcAft>
                          <a:spcPts val="0"/>
                        </a:spcAft>
                      </a:pPr>
                      <a:r>
                        <a:rPr lang="nl-NL" sz="1800">
                          <a:effectLst/>
                        </a:rPr>
                        <a:t> </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algn="r">
                        <a:spcAft>
                          <a:spcPts val="0"/>
                        </a:spcAft>
                      </a:pPr>
                      <a:r>
                        <a:rPr lang="nl-NL" sz="1800">
                          <a:effectLst/>
                        </a:rPr>
                        <a:t> </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marL="226060">
                        <a:spcAft>
                          <a:spcPts val="0"/>
                        </a:spcAft>
                      </a:pPr>
                      <a:r>
                        <a:rPr lang="nl-NL" sz="1800" dirty="0">
                          <a:effectLst/>
                        </a:rPr>
                        <a:t> </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marR="45720" algn="r">
                        <a:spcAft>
                          <a:spcPts val="0"/>
                        </a:spcAft>
                      </a:pPr>
                      <a:r>
                        <a:rPr lang="nl-NL" sz="1800">
                          <a:effectLst/>
                        </a:rPr>
                        <a:t> </a:t>
                      </a:r>
                      <a:endParaRPr lang="nl-NL" sz="180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dirty="0">
                          <a:effectLst/>
                        </a:rPr>
                        <a:t> </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256919997"/>
                  </a:ext>
                </a:extLst>
              </a:tr>
              <a:tr h="0">
                <a:tc gridSpan="2">
                  <a:txBody>
                    <a:bodyPr/>
                    <a:lstStyle/>
                    <a:p>
                      <a:pPr>
                        <a:spcAft>
                          <a:spcPts val="0"/>
                        </a:spcAft>
                      </a:pPr>
                      <a:r>
                        <a:rPr lang="nl-NL" sz="1800" b="0" dirty="0">
                          <a:effectLst/>
                        </a:rPr>
                        <a:t>Overige activiteiten</a:t>
                      </a:r>
                      <a:endParaRPr lang="nl-NL" sz="1800" b="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r">
                        <a:spcAft>
                          <a:spcPts val="0"/>
                        </a:spcAft>
                      </a:pPr>
                      <a:r>
                        <a:rPr lang="nl-NL" sz="1800" dirty="0">
                          <a:effectLst/>
                        </a:rPr>
                        <a:t>1.749,27</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algn="r">
                        <a:spcAft>
                          <a:spcPts val="0"/>
                        </a:spcAft>
                      </a:pPr>
                      <a:r>
                        <a:rPr lang="nl-NL" sz="1800" dirty="0">
                          <a:effectLst/>
                        </a:rPr>
                        <a:t>3.745,23 </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marL="226060">
                        <a:spcAft>
                          <a:spcPts val="0"/>
                        </a:spcAft>
                      </a:pPr>
                      <a:r>
                        <a:rPr lang="nl-NL" sz="1800" dirty="0">
                          <a:effectLst/>
                        </a:rPr>
                        <a:t> </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a:txBody>
                    <a:bodyPr/>
                    <a:lstStyle/>
                    <a:p>
                      <a:pPr marR="45720" algn="r">
                        <a:spcAft>
                          <a:spcPts val="0"/>
                        </a:spcAft>
                      </a:pPr>
                      <a:r>
                        <a:rPr lang="nl-NL" sz="1800">
                          <a:effectLst/>
                        </a:rPr>
                        <a:t> </a:t>
                      </a:r>
                      <a:endParaRPr lang="nl-NL" sz="180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dirty="0">
                          <a:effectLst/>
                        </a:rPr>
                        <a:t> </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1344507789"/>
                  </a:ext>
                </a:extLst>
              </a:tr>
              <a:tr h="168050">
                <a:tc gridSpan="2">
                  <a:txBody>
                    <a:bodyPr/>
                    <a:lstStyle/>
                    <a:p>
                      <a:pPr>
                        <a:spcAft>
                          <a:spcPts val="0"/>
                        </a:spcAft>
                      </a:pPr>
                      <a:r>
                        <a:rPr lang="nl-NL" sz="1800" b="0" dirty="0" err="1">
                          <a:effectLst/>
                        </a:rPr>
                        <a:t>K.Werkgroepen</a:t>
                      </a:r>
                      <a:endParaRPr lang="nl-NL" sz="1800" b="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r">
                        <a:spcAft>
                          <a:spcPts val="0"/>
                        </a:spcAft>
                      </a:pPr>
                      <a:r>
                        <a:rPr lang="nl-NL" sz="1800">
                          <a:effectLst/>
                        </a:rPr>
                        <a:t>1.650,39</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algn="r">
                        <a:spcAft>
                          <a:spcPts val="0"/>
                        </a:spcAft>
                      </a:pPr>
                      <a:r>
                        <a:rPr lang="nl-NL" sz="1800">
                          <a:effectLst/>
                        </a:rPr>
                        <a:t>281,35</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endParaRPr lang="nl-NL" sz="1800" dirty="0">
                        <a:effectLst/>
                        <a:latin typeface="Times New Roman" panose="02020603050405020304" pitchFamily="18" charset="0"/>
                      </a:endParaRPr>
                    </a:p>
                  </a:txBody>
                  <a:tcPr marL="35832" marR="35832" marT="0" marB="0"/>
                </a:tc>
                <a:tc>
                  <a:txBody>
                    <a:bodyPr/>
                    <a:lstStyle/>
                    <a:p>
                      <a:pPr marR="45720" algn="r">
                        <a:spcAft>
                          <a:spcPts val="0"/>
                        </a:spcAft>
                      </a:pPr>
                      <a:r>
                        <a:rPr lang="nl-NL" sz="1800" dirty="0">
                          <a:effectLst/>
                        </a:rPr>
                        <a:t> </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dirty="0">
                          <a:effectLst/>
                        </a:rPr>
                        <a:t> </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434345877"/>
                  </a:ext>
                </a:extLst>
              </a:tr>
              <a:tr h="311834">
                <a:tc gridSpan="2">
                  <a:txBody>
                    <a:bodyPr/>
                    <a:lstStyle/>
                    <a:p>
                      <a:pPr>
                        <a:spcAft>
                          <a:spcPts val="0"/>
                        </a:spcAft>
                      </a:pPr>
                      <a:r>
                        <a:rPr lang="nl-NL" sz="1800" b="0" dirty="0" err="1">
                          <a:effectLst/>
                        </a:rPr>
                        <a:t>Certificeringsk</a:t>
                      </a:r>
                      <a:r>
                        <a:rPr lang="nl-NL" sz="1800" b="0" dirty="0">
                          <a:effectLst/>
                        </a:rPr>
                        <a:t>.</a:t>
                      </a:r>
                      <a:endParaRPr lang="nl-NL" sz="1800" b="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r">
                        <a:spcAft>
                          <a:spcPts val="0"/>
                        </a:spcAft>
                      </a:pPr>
                      <a:r>
                        <a:rPr lang="nl-NL" sz="1800">
                          <a:effectLst/>
                        </a:rPr>
                        <a:t>3.434,19</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algn="r">
                        <a:spcAft>
                          <a:spcPts val="0"/>
                        </a:spcAft>
                      </a:pPr>
                      <a:r>
                        <a:rPr lang="nl-NL" sz="1800">
                          <a:effectLst/>
                        </a:rPr>
                        <a:t>2.614,03</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marL="226060">
                        <a:spcAft>
                          <a:spcPts val="0"/>
                        </a:spcAft>
                      </a:pPr>
                      <a:r>
                        <a:rPr lang="nl-NL" sz="1800">
                          <a:effectLst/>
                        </a:rPr>
                        <a:t>Resultaat</a:t>
                      </a:r>
                      <a:endParaRPr lang="nl-NL" sz="1800">
                        <a:effectLst/>
                        <a:latin typeface="Times New Roman" panose="02020603050405020304" pitchFamily="18" charset="0"/>
                        <a:ea typeface="Times New Roman" panose="02020603050405020304" pitchFamily="18" charset="0"/>
                      </a:endParaRPr>
                    </a:p>
                  </a:txBody>
                  <a:tcPr marL="35832" marR="35832" marT="0" marB="0"/>
                </a:tc>
                <a:tc>
                  <a:txBody>
                    <a:bodyPr/>
                    <a:lstStyle/>
                    <a:p>
                      <a:pPr marR="45720" algn="r">
                        <a:spcAft>
                          <a:spcPts val="0"/>
                        </a:spcAft>
                      </a:pPr>
                      <a:r>
                        <a:rPr lang="nl-NL" sz="1800" dirty="0">
                          <a:effectLst/>
                        </a:rPr>
                        <a:t>-10.477,66</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dirty="0">
                          <a:effectLst/>
                        </a:rPr>
                        <a:t>-6.464,39</a:t>
                      </a:r>
                      <a:endParaRPr lang="nl-NL" sz="1800"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1088242418"/>
                  </a:ext>
                </a:extLst>
              </a:tr>
              <a:tr h="474495">
                <a:tc>
                  <a:txBody>
                    <a:bodyPr/>
                    <a:lstStyle/>
                    <a:p>
                      <a:endParaRPr lang="nl-NL" sz="1800">
                        <a:effectLst/>
                        <a:latin typeface="Times New Roman" panose="02020603050405020304" pitchFamily="18" charset="0"/>
                      </a:endParaRPr>
                    </a:p>
                  </a:txBody>
                  <a:tcPr marL="35832" marR="35832" marT="0" marB="0"/>
                </a:tc>
                <a:tc gridSpan="2">
                  <a:txBody>
                    <a:bodyPr/>
                    <a:lstStyle/>
                    <a:p>
                      <a:pPr algn="r">
                        <a:spcAft>
                          <a:spcPts val="0"/>
                        </a:spcAft>
                      </a:pPr>
                      <a:r>
                        <a:rPr lang="nl-NL" sz="1800" b="1" dirty="0">
                          <a:effectLst/>
                        </a:rPr>
                        <a:t>41.343,85</a:t>
                      </a:r>
                      <a:endParaRPr lang="nl-NL" sz="1800" b="1"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a:txBody>
                    <a:bodyPr/>
                    <a:lstStyle/>
                    <a:p>
                      <a:pPr algn="r">
                        <a:spcAft>
                          <a:spcPts val="0"/>
                        </a:spcAft>
                      </a:pPr>
                      <a:r>
                        <a:rPr lang="nl-NL" sz="1800" b="1" dirty="0">
                          <a:effectLst/>
                        </a:rPr>
                        <a:t>52.095,46</a:t>
                      </a:r>
                      <a:endParaRPr lang="nl-NL" sz="1800" b="1" dirty="0">
                        <a:effectLst/>
                        <a:latin typeface="Times New Roman" panose="02020603050405020304" pitchFamily="18" charset="0"/>
                        <a:ea typeface="Times New Roman" panose="02020603050405020304" pitchFamily="18" charset="0"/>
                      </a:endParaRPr>
                    </a:p>
                  </a:txBody>
                  <a:tcPr marL="35832" marR="35832" marT="0" marB="0"/>
                </a:tc>
                <a:tc>
                  <a:txBody>
                    <a:bodyPr/>
                    <a:lstStyle/>
                    <a:p>
                      <a:endParaRPr lang="nl-NL" sz="1800" dirty="0">
                        <a:effectLst/>
                        <a:latin typeface="Times New Roman" panose="02020603050405020304" pitchFamily="18" charset="0"/>
                      </a:endParaRPr>
                    </a:p>
                  </a:txBody>
                  <a:tcPr marL="35832" marR="35832" marT="0" marB="0"/>
                </a:tc>
                <a:tc>
                  <a:txBody>
                    <a:bodyPr/>
                    <a:lstStyle/>
                    <a:p>
                      <a:pPr marR="45720" algn="r">
                        <a:spcAft>
                          <a:spcPts val="0"/>
                        </a:spcAft>
                      </a:pPr>
                      <a:r>
                        <a:rPr lang="nl-NL" sz="1800" b="1" dirty="0">
                          <a:effectLst/>
                        </a:rPr>
                        <a:t>41.343,85</a:t>
                      </a:r>
                      <a:endParaRPr lang="nl-NL" sz="1800" b="1" dirty="0">
                        <a:effectLst/>
                        <a:latin typeface="Times New Roman" panose="02020603050405020304" pitchFamily="18" charset="0"/>
                        <a:ea typeface="Times New Roman" panose="02020603050405020304" pitchFamily="18" charset="0"/>
                      </a:endParaRPr>
                    </a:p>
                  </a:txBody>
                  <a:tcPr marL="35832" marR="35832" marT="0" marB="0"/>
                </a:tc>
                <a:tc gridSpan="3">
                  <a:txBody>
                    <a:bodyPr/>
                    <a:lstStyle/>
                    <a:p>
                      <a:pPr marR="45720" algn="r">
                        <a:spcAft>
                          <a:spcPts val="0"/>
                        </a:spcAft>
                      </a:pPr>
                      <a:r>
                        <a:rPr lang="nl-NL" sz="1800" b="1" dirty="0">
                          <a:effectLst/>
                        </a:rPr>
                        <a:t>52.095,46</a:t>
                      </a:r>
                      <a:endParaRPr lang="nl-NL" sz="1800" b="1" dirty="0">
                        <a:effectLst/>
                        <a:latin typeface="Times New Roman" panose="02020603050405020304" pitchFamily="18" charset="0"/>
                        <a:ea typeface="Times New Roman" panose="02020603050405020304" pitchFamily="18" charset="0"/>
                      </a:endParaRPr>
                    </a:p>
                  </a:txBody>
                  <a:tcPr marL="35832" marR="3583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148550058"/>
                  </a:ext>
                </a:extLst>
              </a:tr>
            </a:tbl>
          </a:graphicData>
        </a:graphic>
      </p:graphicFrame>
    </p:spTree>
    <p:extLst>
      <p:ext uri="{BB962C8B-B14F-4D97-AF65-F5344CB8AC3E}">
        <p14:creationId xmlns:p14="http://schemas.microsoft.com/office/powerpoint/2010/main" val="220148419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3646204" y="436153"/>
            <a:ext cx="1872851" cy="482204"/>
          </a:xfrm>
        </p:spPr>
        <p:txBody>
          <a:bodyPr/>
          <a:lstStyle/>
          <a:p>
            <a:pPr>
              <a:tabLst>
                <a:tab pos="358775" algn="l"/>
              </a:tabLst>
            </a:pPr>
            <a:endParaRPr lang="nl-NL" sz="2000" dirty="0">
              <a:latin typeface="Aleo" panose="020F0502020204030203" pitchFamily="34" charset="0"/>
            </a:endParaRPr>
          </a:p>
        </p:txBody>
      </p:sp>
      <p:sp>
        <p:nvSpPr>
          <p:cNvPr id="16386" name="Tijdelijke aanduiding voor inhoud 2"/>
          <p:cNvSpPr>
            <a:spLocks noGrp="1"/>
          </p:cNvSpPr>
          <p:nvPr>
            <p:ph idx="1"/>
          </p:nvPr>
        </p:nvSpPr>
        <p:spPr>
          <a:xfrm>
            <a:off x="2557377" y="2655869"/>
            <a:ext cx="4050506" cy="1896294"/>
          </a:xfrm>
        </p:spPr>
        <p:txBody>
          <a:bodyPr/>
          <a:lstStyle/>
          <a:p>
            <a:endParaRPr lang="nl-NL" sz="1013" b="1" dirty="0">
              <a:latin typeface="Lato" panose="020F0502020204030203" pitchFamily="34" charset="0"/>
            </a:endParaRPr>
          </a:p>
          <a:p>
            <a:endParaRPr lang="nl-NL" sz="1013" b="1" dirty="0">
              <a:latin typeface="Lato" panose="020F0502020204030203" pitchFamily="34" charset="0"/>
            </a:endParaRPr>
          </a:p>
          <a:p>
            <a:pPr>
              <a:buClr>
                <a:srgbClr val="D15A3E"/>
              </a:buClr>
            </a:pPr>
            <a:endParaRPr lang="nl-NL" sz="1013" b="1" dirty="0">
              <a:latin typeface="Lato" panose="020F0502020204030203" pitchFamily="34" charset="0"/>
            </a:endParaRPr>
          </a:p>
        </p:txBody>
      </p:sp>
      <p:pic>
        <p:nvPicPr>
          <p:cNvPr id="6"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sp>
        <p:nvSpPr>
          <p:cNvPr id="8"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graphicFrame>
        <p:nvGraphicFramePr>
          <p:cNvPr id="4" name="Tabel 3"/>
          <p:cNvGraphicFramePr>
            <a:graphicFrameLocks noGrp="1"/>
          </p:cNvGraphicFramePr>
          <p:nvPr>
            <p:extLst>
              <p:ext uri="{D42A27DB-BD31-4B8C-83A1-F6EECF244321}">
                <p14:modId xmlns:p14="http://schemas.microsoft.com/office/powerpoint/2010/main" val="2210007465"/>
              </p:ext>
            </p:extLst>
          </p:nvPr>
        </p:nvGraphicFramePr>
        <p:xfrm>
          <a:off x="562708" y="1396999"/>
          <a:ext cx="8117058" cy="4061268"/>
        </p:xfrm>
        <a:graphic>
          <a:graphicData uri="http://schemas.openxmlformats.org/drawingml/2006/table">
            <a:tbl>
              <a:tblPr firstRow="1" bandRow="1">
                <a:tableStyleId>{69012ECD-51FC-41F1-AA8D-1B2483CD663E}</a:tableStyleId>
              </a:tblPr>
              <a:tblGrid>
                <a:gridCol w="1744394">
                  <a:extLst>
                    <a:ext uri="{9D8B030D-6E8A-4147-A177-3AD203B41FA5}">
                      <a16:colId xmlns:a16="http://schemas.microsoft.com/office/drawing/2014/main" xmlns="" val="1338073354"/>
                    </a:ext>
                  </a:extLst>
                </a:gridCol>
                <a:gridCol w="1181686">
                  <a:extLst>
                    <a:ext uri="{9D8B030D-6E8A-4147-A177-3AD203B41FA5}">
                      <a16:colId xmlns:a16="http://schemas.microsoft.com/office/drawing/2014/main" xmlns="" val="2915105990"/>
                    </a:ext>
                  </a:extLst>
                </a:gridCol>
                <a:gridCol w="1132449">
                  <a:extLst>
                    <a:ext uri="{9D8B030D-6E8A-4147-A177-3AD203B41FA5}">
                      <a16:colId xmlns:a16="http://schemas.microsoft.com/office/drawing/2014/main" xmlns="" val="2163324512"/>
                    </a:ext>
                  </a:extLst>
                </a:gridCol>
                <a:gridCol w="1835834">
                  <a:extLst>
                    <a:ext uri="{9D8B030D-6E8A-4147-A177-3AD203B41FA5}">
                      <a16:colId xmlns:a16="http://schemas.microsoft.com/office/drawing/2014/main" xmlns="" val="3329983703"/>
                    </a:ext>
                  </a:extLst>
                </a:gridCol>
                <a:gridCol w="1111347">
                  <a:extLst>
                    <a:ext uri="{9D8B030D-6E8A-4147-A177-3AD203B41FA5}">
                      <a16:colId xmlns:a16="http://schemas.microsoft.com/office/drawing/2014/main" xmlns="" val="1790201914"/>
                    </a:ext>
                  </a:extLst>
                </a:gridCol>
                <a:gridCol w="1111348">
                  <a:extLst>
                    <a:ext uri="{9D8B030D-6E8A-4147-A177-3AD203B41FA5}">
                      <a16:colId xmlns:a16="http://schemas.microsoft.com/office/drawing/2014/main" xmlns="" val="3065579531"/>
                    </a:ext>
                  </a:extLst>
                </a:gridCol>
              </a:tblGrid>
              <a:tr h="676878">
                <a:tc gridSpan="6">
                  <a:txBody>
                    <a:bodyPr/>
                    <a:lstStyle/>
                    <a:p>
                      <a:pPr algn="ctr"/>
                      <a:r>
                        <a:rPr lang="nl-NL" sz="1800" b="1" dirty="0"/>
                        <a:t>Balans VVM 31-12-2016 t.o.v. 31-12-2015</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xmlns="" val="3714387697"/>
                  </a:ext>
                </a:extLst>
              </a:tr>
              <a:tr h="676878">
                <a:tc>
                  <a:txBody>
                    <a:bodyPr/>
                    <a:lstStyle/>
                    <a:p>
                      <a:endParaRPr lang="nl-NL" sz="1600" dirty="0"/>
                    </a:p>
                  </a:txBody>
                  <a:tcPr/>
                </a:tc>
                <a:tc>
                  <a:txBody>
                    <a:bodyPr/>
                    <a:lstStyle/>
                    <a:p>
                      <a:pPr algn="ctr"/>
                      <a:r>
                        <a:rPr lang="nl-NL" sz="1600" b="1" dirty="0"/>
                        <a:t>2015</a:t>
                      </a:r>
                    </a:p>
                  </a:txBody>
                  <a:tcPr/>
                </a:tc>
                <a:tc>
                  <a:txBody>
                    <a:bodyPr/>
                    <a:lstStyle/>
                    <a:p>
                      <a:pPr algn="ctr"/>
                      <a:r>
                        <a:rPr lang="nl-NL" sz="1600" b="1" dirty="0"/>
                        <a:t>2016</a:t>
                      </a:r>
                    </a:p>
                  </a:txBody>
                  <a:tcPr/>
                </a:tc>
                <a:tc>
                  <a:txBody>
                    <a:bodyPr/>
                    <a:lstStyle/>
                    <a:p>
                      <a:pPr algn="ctr"/>
                      <a:endParaRPr lang="nl-NL" sz="1600" b="1" dirty="0"/>
                    </a:p>
                  </a:txBody>
                  <a:tcPr/>
                </a:tc>
                <a:tc>
                  <a:txBody>
                    <a:bodyPr/>
                    <a:lstStyle/>
                    <a:p>
                      <a:pPr algn="ctr"/>
                      <a:r>
                        <a:rPr lang="nl-NL" sz="1600" b="1" dirty="0"/>
                        <a:t>2015</a:t>
                      </a:r>
                    </a:p>
                  </a:txBody>
                  <a:tcPr/>
                </a:tc>
                <a:tc>
                  <a:txBody>
                    <a:bodyPr/>
                    <a:lstStyle/>
                    <a:p>
                      <a:pPr algn="ctr"/>
                      <a:r>
                        <a:rPr lang="nl-NL" sz="1600" b="1" dirty="0"/>
                        <a:t>2016</a:t>
                      </a:r>
                    </a:p>
                  </a:txBody>
                  <a:tcPr/>
                </a:tc>
                <a:extLst>
                  <a:ext uri="{0D108BD9-81ED-4DB2-BD59-A6C34878D82A}">
                    <a16:rowId xmlns:a16="http://schemas.microsoft.com/office/drawing/2014/main" xmlns="" val="4270887880"/>
                  </a:ext>
                </a:extLst>
              </a:tr>
              <a:tr h="676878">
                <a:tc>
                  <a:txBody>
                    <a:bodyPr/>
                    <a:lstStyle/>
                    <a:p>
                      <a:r>
                        <a:rPr lang="nl-NL" sz="1600" dirty="0"/>
                        <a:t>Bank</a:t>
                      </a:r>
                    </a:p>
                  </a:txBody>
                  <a:tcPr/>
                </a:tc>
                <a:tc>
                  <a:txBody>
                    <a:bodyPr/>
                    <a:lstStyle/>
                    <a:p>
                      <a:pPr algn="r"/>
                      <a:r>
                        <a:rPr lang="nl-NL" sz="1600" dirty="0"/>
                        <a:t>750,14</a:t>
                      </a:r>
                    </a:p>
                  </a:txBody>
                  <a:tcPr/>
                </a:tc>
                <a:tc>
                  <a:txBody>
                    <a:bodyPr/>
                    <a:lstStyle/>
                    <a:p>
                      <a:pPr algn="r"/>
                      <a:r>
                        <a:rPr lang="nl-NL" sz="1600" dirty="0"/>
                        <a:t>538,04</a:t>
                      </a:r>
                    </a:p>
                  </a:txBody>
                  <a:tcPr/>
                </a:tc>
                <a:tc>
                  <a:txBody>
                    <a:bodyPr/>
                    <a:lstStyle/>
                    <a:p>
                      <a:r>
                        <a:rPr lang="nl-NL" sz="1600" dirty="0"/>
                        <a:t>Eigen Vermogen</a:t>
                      </a:r>
                    </a:p>
                  </a:txBody>
                  <a:tcPr/>
                </a:tc>
                <a:tc>
                  <a:txBody>
                    <a:bodyPr/>
                    <a:lstStyle/>
                    <a:p>
                      <a:pPr algn="r"/>
                      <a:r>
                        <a:rPr lang="nl-NL" sz="1600" dirty="0"/>
                        <a:t>21.970,14</a:t>
                      </a:r>
                    </a:p>
                  </a:txBody>
                  <a:tcPr/>
                </a:tc>
                <a:tc>
                  <a:txBody>
                    <a:bodyPr/>
                    <a:lstStyle/>
                    <a:p>
                      <a:pPr algn="r"/>
                      <a:r>
                        <a:rPr lang="nl-NL" sz="1600" dirty="0"/>
                        <a:t>28.434,53</a:t>
                      </a:r>
                    </a:p>
                  </a:txBody>
                  <a:tcPr/>
                </a:tc>
                <a:extLst>
                  <a:ext uri="{0D108BD9-81ED-4DB2-BD59-A6C34878D82A}">
                    <a16:rowId xmlns:a16="http://schemas.microsoft.com/office/drawing/2014/main" xmlns="" val="996331619"/>
                  </a:ext>
                </a:extLst>
              </a:tr>
              <a:tr h="676878">
                <a:tc>
                  <a:txBody>
                    <a:bodyPr/>
                    <a:lstStyle/>
                    <a:p>
                      <a:r>
                        <a:rPr lang="nl-NL" sz="1600" dirty="0"/>
                        <a:t>Spaarrekening</a:t>
                      </a:r>
                    </a:p>
                  </a:txBody>
                  <a:tcPr/>
                </a:tc>
                <a:tc>
                  <a:txBody>
                    <a:bodyPr/>
                    <a:lstStyle/>
                    <a:p>
                      <a:pPr algn="r"/>
                      <a:r>
                        <a:rPr lang="nl-NL" sz="1600" dirty="0"/>
                        <a:t>26.000,00</a:t>
                      </a:r>
                    </a:p>
                  </a:txBody>
                  <a:tcPr/>
                </a:tc>
                <a:tc>
                  <a:txBody>
                    <a:bodyPr/>
                    <a:lstStyle/>
                    <a:p>
                      <a:pPr algn="r"/>
                      <a:r>
                        <a:rPr lang="nl-NL" sz="1600" dirty="0"/>
                        <a:t>27.877,74</a:t>
                      </a:r>
                    </a:p>
                  </a:txBody>
                  <a:tcPr/>
                </a:tc>
                <a:tc>
                  <a:txBody>
                    <a:bodyPr/>
                    <a:lstStyle/>
                    <a:p>
                      <a:r>
                        <a:rPr lang="nl-NL" sz="1600" dirty="0"/>
                        <a:t>Vooruitbetaalde </a:t>
                      </a:r>
                    </a:p>
                    <a:p>
                      <a:r>
                        <a:rPr lang="nl-NL" sz="1600" dirty="0"/>
                        <a:t>Certificering</a:t>
                      </a:r>
                    </a:p>
                  </a:txBody>
                  <a:tcPr/>
                </a:tc>
                <a:tc>
                  <a:txBody>
                    <a:bodyPr/>
                    <a:lstStyle/>
                    <a:p>
                      <a:pPr algn="r"/>
                      <a:r>
                        <a:rPr lang="nl-NL" sz="1600" dirty="0"/>
                        <a:t>1280,00</a:t>
                      </a:r>
                    </a:p>
                  </a:txBody>
                  <a:tcPr/>
                </a:tc>
                <a:tc>
                  <a:txBody>
                    <a:bodyPr/>
                    <a:lstStyle/>
                    <a:p>
                      <a:pPr algn="r"/>
                      <a:endParaRPr lang="nl-NL" sz="1600" dirty="0"/>
                    </a:p>
                  </a:txBody>
                  <a:tcPr/>
                </a:tc>
                <a:extLst>
                  <a:ext uri="{0D108BD9-81ED-4DB2-BD59-A6C34878D82A}">
                    <a16:rowId xmlns:a16="http://schemas.microsoft.com/office/drawing/2014/main" xmlns="" val="3067486841"/>
                  </a:ext>
                </a:extLst>
              </a:tr>
              <a:tr h="676878">
                <a:tc>
                  <a:txBody>
                    <a:bodyPr/>
                    <a:lstStyle/>
                    <a:p>
                      <a:endParaRPr lang="nl-NL" sz="1600"/>
                    </a:p>
                  </a:txBody>
                  <a:tcPr/>
                </a:tc>
                <a:tc>
                  <a:txBody>
                    <a:bodyPr/>
                    <a:lstStyle/>
                    <a:p>
                      <a:pPr algn="r"/>
                      <a:endParaRPr lang="nl-NL" sz="1600" dirty="0"/>
                    </a:p>
                  </a:txBody>
                  <a:tcPr/>
                </a:tc>
                <a:tc>
                  <a:txBody>
                    <a:bodyPr/>
                    <a:lstStyle/>
                    <a:p>
                      <a:pPr algn="r"/>
                      <a:endParaRPr lang="nl-NL" sz="1600" dirty="0"/>
                    </a:p>
                  </a:txBody>
                  <a:tcPr/>
                </a:tc>
                <a:tc>
                  <a:txBody>
                    <a:bodyPr/>
                    <a:lstStyle/>
                    <a:p>
                      <a:r>
                        <a:rPr lang="nl-NL" sz="1600" dirty="0"/>
                        <a:t>Nog te betalen kosten</a:t>
                      </a:r>
                    </a:p>
                  </a:txBody>
                  <a:tcPr/>
                </a:tc>
                <a:tc>
                  <a:txBody>
                    <a:bodyPr/>
                    <a:lstStyle/>
                    <a:p>
                      <a:pPr algn="r"/>
                      <a:r>
                        <a:rPr lang="nl-NL" sz="1600" dirty="0"/>
                        <a:t>3.500,00</a:t>
                      </a:r>
                    </a:p>
                  </a:txBody>
                  <a:tcPr/>
                </a:tc>
                <a:tc>
                  <a:txBody>
                    <a:bodyPr/>
                    <a:lstStyle/>
                    <a:p>
                      <a:pPr algn="r"/>
                      <a:endParaRPr lang="nl-NL" sz="1600" dirty="0"/>
                    </a:p>
                  </a:txBody>
                  <a:tcPr/>
                </a:tc>
                <a:extLst>
                  <a:ext uri="{0D108BD9-81ED-4DB2-BD59-A6C34878D82A}">
                    <a16:rowId xmlns:a16="http://schemas.microsoft.com/office/drawing/2014/main" xmlns="" val="1799599960"/>
                  </a:ext>
                </a:extLst>
              </a:tr>
              <a:tr h="676878">
                <a:tc>
                  <a:txBody>
                    <a:bodyPr/>
                    <a:lstStyle/>
                    <a:p>
                      <a:r>
                        <a:rPr lang="nl-NL" sz="1600" b="1" dirty="0"/>
                        <a:t>Totaal</a:t>
                      </a:r>
                    </a:p>
                  </a:txBody>
                  <a:tcPr/>
                </a:tc>
                <a:tc>
                  <a:txBody>
                    <a:bodyPr/>
                    <a:lstStyle/>
                    <a:p>
                      <a:pPr algn="r"/>
                      <a:r>
                        <a:rPr lang="nl-NL" sz="1600" b="1" dirty="0"/>
                        <a:t>26.750,14</a:t>
                      </a:r>
                    </a:p>
                  </a:txBody>
                  <a:tcPr/>
                </a:tc>
                <a:tc>
                  <a:txBody>
                    <a:bodyPr/>
                    <a:lstStyle/>
                    <a:p>
                      <a:pPr algn="r"/>
                      <a:r>
                        <a:rPr lang="nl-NL" sz="1600" b="1" dirty="0"/>
                        <a:t>28.404,53</a:t>
                      </a:r>
                    </a:p>
                  </a:txBody>
                  <a:tcPr/>
                </a:tc>
                <a:tc>
                  <a:txBody>
                    <a:bodyPr/>
                    <a:lstStyle/>
                    <a:p>
                      <a:r>
                        <a:rPr lang="nl-NL" sz="1600" b="1" dirty="0"/>
                        <a:t>Totaal</a:t>
                      </a:r>
                    </a:p>
                  </a:txBody>
                  <a:tcPr/>
                </a:tc>
                <a:tc>
                  <a:txBody>
                    <a:bodyPr/>
                    <a:lstStyle/>
                    <a:p>
                      <a:pPr algn="r"/>
                      <a:r>
                        <a:rPr lang="nl-NL" sz="1600" b="1" dirty="0"/>
                        <a:t>26.750,14</a:t>
                      </a:r>
                    </a:p>
                  </a:txBody>
                  <a:tcPr/>
                </a:tc>
                <a:tc>
                  <a:txBody>
                    <a:bodyPr/>
                    <a:lstStyle/>
                    <a:p>
                      <a:pPr algn="r"/>
                      <a:r>
                        <a:rPr lang="nl-NL" sz="1600" b="1" dirty="0"/>
                        <a:t>28.404,53</a:t>
                      </a:r>
                    </a:p>
                  </a:txBody>
                  <a:tcPr/>
                </a:tc>
                <a:extLst>
                  <a:ext uri="{0D108BD9-81ED-4DB2-BD59-A6C34878D82A}">
                    <a16:rowId xmlns:a16="http://schemas.microsoft.com/office/drawing/2014/main" xmlns="" val="2500427876"/>
                  </a:ext>
                </a:extLst>
              </a:tr>
            </a:tbl>
          </a:graphicData>
        </a:graphic>
      </p:graphicFrame>
    </p:spTree>
    <p:extLst>
      <p:ext uri="{BB962C8B-B14F-4D97-AF65-F5344CB8AC3E}">
        <p14:creationId xmlns:p14="http://schemas.microsoft.com/office/powerpoint/2010/main" val="283740415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7056" y="79009"/>
            <a:ext cx="7200900" cy="1143000"/>
          </a:xfrm>
        </p:spPr>
        <p:txBody>
          <a:bodyPr/>
          <a:lstStyle/>
          <a:p>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382839185"/>
              </p:ext>
            </p:extLst>
          </p:nvPr>
        </p:nvGraphicFramePr>
        <p:xfrm>
          <a:off x="309488" y="1222009"/>
          <a:ext cx="8736036" cy="5304585"/>
        </p:xfrm>
        <a:graphic>
          <a:graphicData uri="http://schemas.openxmlformats.org/drawingml/2006/table">
            <a:tbl>
              <a:tblPr firstRow="1" bandRow="1">
                <a:tableStyleId>{69012ECD-51FC-41F1-AA8D-1B2483CD663E}</a:tableStyleId>
              </a:tblPr>
              <a:tblGrid>
                <a:gridCol w="1772530">
                  <a:extLst>
                    <a:ext uri="{9D8B030D-6E8A-4147-A177-3AD203B41FA5}">
                      <a16:colId xmlns:a16="http://schemas.microsoft.com/office/drawing/2014/main" xmlns="" val="1420126008"/>
                    </a:ext>
                  </a:extLst>
                </a:gridCol>
                <a:gridCol w="1519311">
                  <a:extLst>
                    <a:ext uri="{9D8B030D-6E8A-4147-A177-3AD203B41FA5}">
                      <a16:colId xmlns:a16="http://schemas.microsoft.com/office/drawing/2014/main" xmlns="" val="3108264652"/>
                    </a:ext>
                  </a:extLst>
                </a:gridCol>
                <a:gridCol w="1076177">
                  <a:extLst>
                    <a:ext uri="{9D8B030D-6E8A-4147-A177-3AD203B41FA5}">
                      <a16:colId xmlns:a16="http://schemas.microsoft.com/office/drawing/2014/main" xmlns="" val="834699409"/>
                    </a:ext>
                  </a:extLst>
                </a:gridCol>
                <a:gridCol w="2117189">
                  <a:extLst>
                    <a:ext uri="{9D8B030D-6E8A-4147-A177-3AD203B41FA5}">
                      <a16:colId xmlns:a16="http://schemas.microsoft.com/office/drawing/2014/main" xmlns="" val="3556993605"/>
                    </a:ext>
                  </a:extLst>
                </a:gridCol>
                <a:gridCol w="1125416">
                  <a:extLst>
                    <a:ext uri="{9D8B030D-6E8A-4147-A177-3AD203B41FA5}">
                      <a16:colId xmlns:a16="http://schemas.microsoft.com/office/drawing/2014/main" xmlns="" val="3319023864"/>
                    </a:ext>
                  </a:extLst>
                </a:gridCol>
                <a:gridCol w="1125413">
                  <a:extLst>
                    <a:ext uri="{9D8B030D-6E8A-4147-A177-3AD203B41FA5}">
                      <a16:colId xmlns:a16="http://schemas.microsoft.com/office/drawing/2014/main" xmlns="" val="691896015"/>
                    </a:ext>
                  </a:extLst>
                </a:gridCol>
              </a:tblGrid>
              <a:tr h="434106">
                <a:tc gridSpan="6">
                  <a:txBody>
                    <a:bodyPr/>
                    <a:lstStyle/>
                    <a:p>
                      <a:pPr algn="ctr"/>
                      <a:r>
                        <a:rPr lang="nl-NL" sz="1800" dirty="0"/>
                        <a:t>Begroting VVM 2016/2017</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xmlns="" val="3271337254"/>
                  </a:ext>
                </a:extLst>
              </a:tr>
              <a:tr h="529419">
                <a:tc>
                  <a:txBody>
                    <a:bodyPr/>
                    <a:lstStyle/>
                    <a:p>
                      <a:r>
                        <a:rPr lang="nl-NL" sz="1800" b="1" dirty="0"/>
                        <a:t>Debet/kosten</a:t>
                      </a:r>
                    </a:p>
                  </a:txBody>
                  <a:tcPr/>
                </a:tc>
                <a:tc>
                  <a:txBody>
                    <a:bodyPr/>
                    <a:lstStyle/>
                    <a:p>
                      <a:pPr algn="ctr"/>
                      <a:r>
                        <a:rPr lang="nl-NL" sz="1800" dirty="0"/>
                        <a:t>2016</a:t>
                      </a:r>
                    </a:p>
                  </a:txBody>
                  <a:tcPr/>
                </a:tc>
                <a:tc>
                  <a:txBody>
                    <a:bodyPr/>
                    <a:lstStyle/>
                    <a:p>
                      <a:pPr algn="ctr"/>
                      <a:r>
                        <a:rPr lang="nl-NL" sz="1800" dirty="0"/>
                        <a:t>2017</a:t>
                      </a:r>
                    </a:p>
                  </a:txBody>
                  <a:tcPr/>
                </a:tc>
                <a:tc>
                  <a:txBody>
                    <a:bodyPr/>
                    <a:lstStyle/>
                    <a:p>
                      <a:r>
                        <a:rPr lang="nl-NL" sz="1800" b="1" dirty="0"/>
                        <a:t>Credit/inkomsten</a:t>
                      </a:r>
                    </a:p>
                  </a:txBody>
                  <a:tcPr/>
                </a:tc>
                <a:tc>
                  <a:txBody>
                    <a:bodyPr/>
                    <a:lstStyle/>
                    <a:p>
                      <a:pPr algn="ctr"/>
                      <a:r>
                        <a:rPr lang="nl-NL" sz="1800" dirty="0"/>
                        <a:t>2016</a:t>
                      </a:r>
                    </a:p>
                  </a:txBody>
                  <a:tcPr/>
                </a:tc>
                <a:tc>
                  <a:txBody>
                    <a:bodyPr/>
                    <a:lstStyle/>
                    <a:p>
                      <a:pPr algn="ctr"/>
                      <a:r>
                        <a:rPr lang="nl-NL" sz="1800"/>
                        <a:t>2017</a:t>
                      </a:r>
                    </a:p>
                  </a:txBody>
                  <a:tcPr/>
                </a:tc>
                <a:extLst>
                  <a:ext uri="{0D108BD9-81ED-4DB2-BD59-A6C34878D82A}">
                    <a16:rowId xmlns:a16="http://schemas.microsoft.com/office/drawing/2014/main" xmlns="" val="1773409909"/>
                  </a:ext>
                </a:extLst>
              </a:tr>
              <a:tr h="434106">
                <a:tc>
                  <a:txBody>
                    <a:bodyPr/>
                    <a:lstStyle/>
                    <a:p>
                      <a:r>
                        <a:rPr lang="nl-NL" sz="1800" dirty="0"/>
                        <a:t>Secretariaat</a:t>
                      </a:r>
                    </a:p>
                  </a:txBody>
                  <a:tcPr/>
                </a:tc>
                <a:tc>
                  <a:txBody>
                    <a:bodyPr/>
                    <a:lstStyle/>
                    <a:p>
                      <a:pPr algn="r"/>
                      <a:r>
                        <a:rPr lang="nl-NL" sz="1800" dirty="0"/>
                        <a:t>10.000</a:t>
                      </a:r>
                    </a:p>
                  </a:txBody>
                  <a:tcPr/>
                </a:tc>
                <a:tc>
                  <a:txBody>
                    <a:bodyPr/>
                    <a:lstStyle/>
                    <a:p>
                      <a:pPr algn="r"/>
                      <a:r>
                        <a:rPr lang="nl-NL" sz="1800" dirty="0"/>
                        <a:t>11.000</a:t>
                      </a:r>
                    </a:p>
                  </a:txBody>
                  <a:tcPr/>
                </a:tc>
                <a:tc>
                  <a:txBody>
                    <a:bodyPr/>
                    <a:lstStyle/>
                    <a:p>
                      <a:r>
                        <a:rPr lang="nl-NL" sz="1800" dirty="0"/>
                        <a:t>Contributie</a:t>
                      </a:r>
                    </a:p>
                  </a:txBody>
                  <a:tcPr/>
                </a:tc>
                <a:tc>
                  <a:txBody>
                    <a:bodyPr/>
                    <a:lstStyle/>
                    <a:p>
                      <a:pPr algn="r"/>
                      <a:r>
                        <a:rPr lang="nl-NL" sz="1800"/>
                        <a:t>40.000</a:t>
                      </a:r>
                      <a:endParaRPr lang="nl-NL" sz="1800" dirty="0"/>
                    </a:p>
                  </a:txBody>
                  <a:tcPr/>
                </a:tc>
                <a:tc>
                  <a:txBody>
                    <a:bodyPr/>
                    <a:lstStyle/>
                    <a:p>
                      <a:pPr algn="r"/>
                      <a:r>
                        <a:rPr lang="nl-NL" sz="1800" dirty="0"/>
                        <a:t>40.000</a:t>
                      </a:r>
                    </a:p>
                  </a:txBody>
                  <a:tcPr/>
                </a:tc>
                <a:extLst>
                  <a:ext uri="{0D108BD9-81ED-4DB2-BD59-A6C34878D82A}">
                    <a16:rowId xmlns:a16="http://schemas.microsoft.com/office/drawing/2014/main" xmlns="" val="3006048074"/>
                  </a:ext>
                </a:extLst>
              </a:tr>
              <a:tr h="434106">
                <a:tc>
                  <a:txBody>
                    <a:bodyPr/>
                    <a:lstStyle/>
                    <a:p>
                      <a:r>
                        <a:rPr lang="nl-NL" sz="1800" dirty="0" err="1"/>
                        <a:t>Financiele</a:t>
                      </a:r>
                      <a:r>
                        <a:rPr lang="nl-NL" sz="1800" dirty="0"/>
                        <a:t> k</a:t>
                      </a:r>
                    </a:p>
                  </a:txBody>
                  <a:tcPr/>
                </a:tc>
                <a:tc>
                  <a:txBody>
                    <a:bodyPr/>
                    <a:lstStyle/>
                    <a:p>
                      <a:pPr algn="r"/>
                      <a:r>
                        <a:rPr lang="nl-NL" sz="1800" dirty="0"/>
                        <a:t>4.000</a:t>
                      </a:r>
                    </a:p>
                  </a:txBody>
                  <a:tcPr/>
                </a:tc>
                <a:tc>
                  <a:txBody>
                    <a:bodyPr/>
                    <a:lstStyle/>
                    <a:p>
                      <a:pPr algn="r"/>
                      <a:r>
                        <a:rPr lang="nl-NL" sz="1800" dirty="0"/>
                        <a:t>4.000</a:t>
                      </a:r>
                    </a:p>
                  </a:txBody>
                  <a:tcPr/>
                </a:tc>
                <a:tc>
                  <a:txBody>
                    <a:bodyPr/>
                    <a:lstStyle/>
                    <a:p>
                      <a:r>
                        <a:rPr lang="nl-NL" sz="1800" dirty="0"/>
                        <a:t>Jaardag</a:t>
                      </a:r>
                    </a:p>
                  </a:txBody>
                  <a:tcPr/>
                </a:tc>
                <a:tc>
                  <a:txBody>
                    <a:bodyPr/>
                    <a:lstStyle/>
                    <a:p>
                      <a:pPr algn="r"/>
                      <a:r>
                        <a:rPr lang="nl-NL" sz="1800" dirty="0"/>
                        <a:t>5.000</a:t>
                      </a:r>
                    </a:p>
                  </a:txBody>
                  <a:tcPr/>
                </a:tc>
                <a:tc>
                  <a:txBody>
                    <a:bodyPr/>
                    <a:lstStyle/>
                    <a:p>
                      <a:pPr algn="r"/>
                      <a:r>
                        <a:rPr lang="nl-NL" sz="1800" dirty="0"/>
                        <a:t>5.000</a:t>
                      </a:r>
                    </a:p>
                  </a:txBody>
                  <a:tcPr/>
                </a:tc>
                <a:extLst>
                  <a:ext uri="{0D108BD9-81ED-4DB2-BD59-A6C34878D82A}">
                    <a16:rowId xmlns:a16="http://schemas.microsoft.com/office/drawing/2014/main" xmlns="" val="611801093"/>
                  </a:ext>
                </a:extLst>
              </a:tr>
              <a:tr h="434106">
                <a:tc>
                  <a:txBody>
                    <a:bodyPr/>
                    <a:lstStyle/>
                    <a:p>
                      <a:r>
                        <a:rPr lang="nl-NL" sz="1800" dirty="0"/>
                        <a:t>Bestuurskosten</a:t>
                      </a:r>
                    </a:p>
                  </a:txBody>
                  <a:tcPr/>
                </a:tc>
                <a:tc>
                  <a:txBody>
                    <a:bodyPr/>
                    <a:lstStyle/>
                    <a:p>
                      <a:pPr algn="r"/>
                      <a:r>
                        <a:rPr lang="nl-NL" sz="1800" dirty="0"/>
                        <a:t>12.500</a:t>
                      </a:r>
                    </a:p>
                  </a:txBody>
                  <a:tcPr/>
                </a:tc>
                <a:tc>
                  <a:txBody>
                    <a:bodyPr/>
                    <a:lstStyle/>
                    <a:p>
                      <a:pPr algn="r"/>
                      <a:r>
                        <a:rPr lang="nl-NL" sz="1800" dirty="0"/>
                        <a:t>12.500</a:t>
                      </a:r>
                    </a:p>
                  </a:txBody>
                  <a:tcPr/>
                </a:tc>
                <a:tc>
                  <a:txBody>
                    <a:bodyPr/>
                    <a:lstStyle/>
                    <a:p>
                      <a:r>
                        <a:rPr lang="nl-NL" sz="1800" dirty="0"/>
                        <a:t>Certificering</a:t>
                      </a:r>
                    </a:p>
                  </a:txBody>
                  <a:tcPr/>
                </a:tc>
                <a:tc>
                  <a:txBody>
                    <a:bodyPr/>
                    <a:lstStyle/>
                    <a:p>
                      <a:pPr algn="r"/>
                      <a:r>
                        <a:rPr lang="nl-NL" sz="1800" dirty="0"/>
                        <a:t>7.500</a:t>
                      </a:r>
                    </a:p>
                  </a:txBody>
                  <a:tcPr/>
                </a:tc>
                <a:tc>
                  <a:txBody>
                    <a:bodyPr/>
                    <a:lstStyle/>
                    <a:p>
                      <a:pPr algn="r"/>
                      <a:r>
                        <a:rPr lang="nl-NL" sz="1800" dirty="0"/>
                        <a:t>7.500</a:t>
                      </a:r>
                    </a:p>
                  </a:txBody>
                  <a:tcPr/>
                </a:tc>
                <a:extLst>
                  <a:ext uri="{0D108BD9-81ED-4DB2-BD59-A6C34878D82A}">
                    <a16:rowId xmlns:a16="http://schemas.microsoft.com/office/drawing/2014/main" xmlns="" val="7078266"/>
                  </a:ext>
                </a:extLst>
              </a:tr>
              <a:tr h="434106">
                <a:tc>
                  <a:txBody>
                    <a:bodyPr/>
                    <a:lstStyle/>
                    <a:p>
                      <a:r>
                        <a:rPr lang="nl-NL" sz="1800" dirty="0"/>
                        <a:t>Jaardagkosten</a:t>
                      </a:r>
                    </a:p>
                  </a:txBody>
                  <a:tcPr/>
                </a:tc>
                <a:tc>
                  <a:txBody>
                    <a:bodyPr/>
                    <a:lstStyle/>
                    <a:p>
                      <a:pPr algn="r"/>
                      <a:r>
                        <a:rPr lang="nl-NL" sz="1800" dirty="0"/>
                        <a:t>10.000</a:t>
                      </a:r>
                    </a:p>
                  </a:txBody>
                  <a:tcPr/>
                </a:tc>
                <a:tc>
                  <a:txBody>
                    <a:bodyPr/>
                    <a:lstStyle/>
                    <a:p>
                      <a:pPr algn="r"/>
                      <a:r>
                        <a:rPr lang="nl-NL" sz="1800" dirty="0"/>
                        <a:t>12.500</a:t>
                      </a:r>
                    </a:p>
                  </a:txBody>
                  <a:tcPr/>
                </a:tc>
                <a:tc>
                  <a:txBody>
                    <a:bodyPr/>
                    <a:lstStyle/>
                    <a:p>
                      <a:r>
                        <a:rPr lang="nl-NL" sz="1800" dirty="0"/>
                        <a:t>Diverse </a:t>
                      </a:r>
                      <a:r>
                        <a:rPr lang="nl-NL" sz="1800" dirty="0" err="1"/>
                        <a:t>ink</a:t>
                      </a:r>
                      <a:r>
                        <a:rPr lang="nl-NL" sz="1800" dirty="0"/>
                        <a:t>.</a:t>
                      </a:r>
                    </a:p>
                  </a:txBody>
                  <a:tcPr/>
                </a:tc>
                <a:tc>
                  <a:txBody>
                    <a:bodyPr/>
                    <a:lstStyle/>
                    <a:p>
                      <a:pPr algn="r"/>
                      <a:endParaRPr lang="nl-NL" sz="1800" dirty="0"/>
                    </a:p>
                  </a:txBody>
                  <a:tcPr/>
                </a:tc>
                <a:tc>
                  <a:txBody>
                    <a:bodyPr/>
                    <a:lstStyle/>
                    <a:p>
                      <a:pPr algn="r"/>
                      <a:r>
                        <a:rPr lang="nl-NL" sz="1800" dirty="0"/>
                        <a:t>2.000</a:t>
                      </a:r>
                    </a:p>
                  </a:txBody>
                  <a:tcPr/>
                </a:tc>
                <a:extLst>
                  <a:ext uri="{0D108BD9-81ED-4DB2-BD59-A6C34878D82A}">
                    <a16:rowId xmlns:a16="http://schemas.microsoft.com/office/drawing/2014/main" xmlns="" val="531547876"/>
                  </a:ext>
                </a:extLst>
              </a:tr>
              <a:tr h="434106">
                <a:tc>
                  <a:txBody>
                    <a:bodyPr/>
                    <a:lstStyle/>
                    <a:p>
                      <a:r>
                        <a:rPr lang="nl-NL" sz="1800" dirty="0"/>
                        <a:t>Website</a:t>
                      </a:r>
                    </a:p>
                  </a:txBody>
                  <a:tcPr/>
                </a:tc>
                <a:tc>
                  <a:txBody>
                    <a:bodyPr/>
                    <a:lstStyle/>
                    <a:p>
                      <a:pPr algn="r"/>
                      <a:r>
                        <a:rPr lang="nl-NL" sz="1800" dirty="0"/>
                        <a:t>7.500</a:t>
                      </a:r>
                    </a:p>
                  </a:txBody>
                  <a:tcPr/>
                </a:tc>
                <a:tc>
                  <a:txBody>
                    <a:bodyPr/>
                    <a:lstStyle/>
                    <a:p>
                      <a:pPr algn="r"/>
                      <a:r>
                        <a:rPr lang="nl-NL" sz="1800" dirty="0"/>
                        <a:t>3.500</a:t>
                      </a:r>
                    </a:p>
                  </a:txBody>
                  <a:tcPr/>
                </a:tc>
                <a:tc>
                  <a:txBody>
                    <a:bodyPr/>
                    <a:lstStyle/>
                    <a:p>
                      <a:endParaRPr lang="nl-NL" sz="1800" dirty="0"/>
                    </a:p>
                  </a:txBody>
                  <a:tcPr/>
                </a:tc>
                <a:tc>
                  <a:txBody>
                    <a:bodyPr/>
                    <a:lstStyle/>
                    <a:p>
                      <a:pPr algn="r"/>
                      <a:endParaRPr lang="nl-NL" sz="1800" dirty="0"/>
                    </a:p>
                  </a:txBody>
                  <a:tcPr/>
                </a:tc>
                <a:tc>
                  <a:txBody>
                    <a:bodyPr/>
                    <a:lstStyle/>
                    <a:p>
                      <a:pPr algn="r"/>
                      <a:endParaRPr lang="nl-NL" sz="1800" dirty="0"/>
                    </a:p>
                  </a:txBody>
                  <a:tcPr/>
                </a:tc>
                <a:extLst>
                  <a:ext uri="{0D108BD9-81ED-4DB2-BD59-A6C34878D82A}">
                    <a16:rowId xmlns:a16="http://schemas.microsoft.com/office/drawing/2014/main" xmlns="" val="3394696936"/>
                  </a:ext>
                </a:extLst>
              </a:tr>
              <a:tr h="434106">
                <a:tc>
                  <a:txBody>
                    <a:bodyPr/>
                    <a:lstStyle/>
                    <a:p>
                      <a:r>
                        <a:rPr lang="nl-NL" sz="1800" dirty="0"/>
                        <a:t>Promotie</a:t>
                      </a:r>
                    </a:p>
                  </a:txBody>
                  <a:tcPr/>
                </a:tc>
                <a:tc>
                  <a:txBody>
                    <a:bodyPr/>
                    <a:lstStyle/>
                    <a:p>
                      <a:pPr algn="r"/>
                      <a:r>
                        <a:rPr lang="nl-NL" sz="1800" dirty="0"/>
                        <a:t>500</a:t>
                      </a:r>
                    </a:p>
                  </a:txBody>
                  <a:tcPr/>
                </a:tc>
                <a:tc>
                  <a:txBody>
                    <a:bodyPr/>
                    <a:lstStyle/>
                    <a:p>
                      <a:pPr algn="r"/>
                      <a:r>
                        <a:rPr lang="nl-NL" sz="1800" dirty="0"/>
                        <a:t>1.000</a:t>
                      </a:r>
                    </a:p>
                  </a:txBody>
                  <a:tcPr/>
                </a:tc>
                <a:tc>
                  <a:txBody>
                    <a:bodyPr/>
                    <a:lstStyle/>
                    <a:p>
                      <a:endParaRPr lang="nl-NL" sz="1800"/>
                    </a:p>
                  </a:txBody>
                  <a:tcPr/>
                </a:tc>
                <a:tc>
                  <a:txBody>
                    <a:bodyPr/>
                    <a:lstStyle/>
                    <a:p>
                      <a:pPr algn="r"/>
                      <a:endParaRPr lang="nl-NL" sz="1800"/>
                    </a:p>
                  </a:txBody>
                  <a:tcPr/>
                </a:tc>
                <a:tc>
                  <a:txBody>
                    <a:bodyPr/>
                    <a:lstStyle/>
                    <a:p>
                      <a:pPr algn="r"/>
                      <a:endParaRPr lang="nl-NL" sz="1800" dirty="0"/>
                    </a:p>
                  </a:txBody>
                  <a:tcPr/>
                </a:tc>
                <a:extLst>
                  <a:ext uri="{0D108BD9-81ED-4DB2-BD59-A6C34878D82A}">
                    <a16:rowId xmlns:a16="http://schemas.microsoft.com/office/drawing/2014/main" xmlns="" val="1124805300"/>
                  </a:ext>
                </a:extLst>
              </a:tr>
              <a:tr h="434106">
                <a:tc>
                  <a:txBody>
                    <a:bodyPr/>
                    <a:lstStyle/>
                    <a:p>
                      <a:r>
                        <a:rPr lang="nl-NL" sz="1800" dirty="0"/>
                        <a:t>Kosten </a:t>
                      </a:r>
                      <a:r>
                        <a:rPr lang="nl-NL" sz="1800" dirty="0" err="1"/>
                        <a:t>werkgr</a:t>
                      </a:r>
                      <a:r>
                        <a:rPr lang="nl-NL" sz="1800" dirty="0"/>
                        <a:t>.</a:t>
                      </a:r>
                    </a:p>
                  </a:txBody>
                  <a:tcPr/>
                </a:tc>
                <a:tc>
                  <a:txBody>
                    <a:bodyPr/>
                    <a:lstStyle/>
                    <a:p>
                      <a:pPr algn="r"/>
                      <a:r>
                        <a:rPr lang="nl-NL" sz="1800" dirty="0"/>
                        <a:t>2.500</a:t>
                      </a:r>
                    </a:p>
                  </a:txBody>
                  <a:tcPr/>
                </a:tc>
                <a:tc>
                  <a:txBody>
                    <a:bodyPr/>
                    <a:lstStyle/>
                    <a:p>
                      <a:pPr algn="r"/>
                      <a:r>
                        <a:rPr lang="nl-NL" sz="1800" dirty="0"/>
                        <a:t>1.000</a:t>
                      </a:r>
                    </a:p>
                  </a:txBody>
                  <a:tcPr/>
                </a:tc>
                <a:tc>
                  <a:txBody>
                    <a:bodyPr/>
                    <a:lstStyle/>
                    <a:p>
                      <a:endParaRPr lang="nl-NL" sz="1800"/>
                    </a:p>
                  </a:txBody>
                  <a:tcPr/>
                </a:tc>
                <a:tc>
                  <a:txBody>
                    <a:bodyPr/>
                    <a:lstStyle/>
                    <a:p>
                      <a:pPr algn="r"/>
                      <a:endParaRPr lang="nl-NL" sz="1800"/>
                    </a:p>
                  </a:txBody>
                  <a:tcPr/>
                </a:tc>
                <a:tc>
                  <a:txBody>
                    <a:bodyPr/>
                    <a:lstStyle/>
                    <a:p>
                      <a:pPr algn="r"/>
                      <a:endParaRPr lang="nl-NL" sz="1800" dirty="0"/>
                    </a:p>
                  </a:txBody>
                  <a:tcPr/>
                </a:tc>
                <a:extLst>
                  <a:ext uri="{0D108BD9-81ED-4DB2-BD59-A6C34878D82A}">
                    <a16:rowId xmlns:a16="http://schemas.microsoft.com/office/drawing/2014/main" xmlns="" val="59196798"/>
                  </a:ext>
                </a:extLst>
              </a:tr>
              <a:tr h="434106">
                <a:tc>
                  <a:txBody>
                    <a:bodyPr/>
                    <a:lstStyle/>
                    <a:p>
                      <a:r>
                        <a:rPr lang="nl-NL" sz="1800" dirty="0" err="1"/>
                        <a:t>Certificeringsk</a:t>
                      </a:r>
                      <a:r>
                        <a:rPr lang="nl-NL" sz="1800" dirty="0"/>
                        <a:t>.</a:t>
                      </a:r>
                    </a:p>
                  </a:txBody>
                  <a:tcPr/>
                </a:tc>
                <a:tc>
                  <a:txBody>
                    <a:bodyPr/>
                    <a:lstStyle/>
                    <a:p>
                      <a:pPr algn="r"/>
                      <a:r>
                        <a:rPr lang="nl-NL" sz="1800" dirty="0"/>
                        <a:t>3.500</a:t>
                      </a:r>
                    </a:p>
                  </a:txBody>
                  <a:tcPr/>
                </a:tc>
                <a:tc>
                  <a:txBody>
                    <a:bodyPr/>
                    <a:lstStyle/>
                    <a:p>
                      <a:pPr algn="r"/>
                      <a:r>
                        <a:rPr lang="nl-NL" sz="1800" dirty="0"/>
                        <a:t>3.500</a:t>
                      </a:r>
                    </a:p>
                  </a:txBody>
                  <a:tcPr/>
                </a:tc>
                <a:tc>
                  <a:txBody>
                    <a:bodyPr/>
                    <a:lstStyle/>
                    <a:p>
                      <a:r>
                        <a:rPr lang="nl-NL" sz="1800" dirty="0"/>
                        <a:t>Resultaat</a:t>
                      </a:r>
                    </a:p>
                  </a:txBody>
                  <a:tcPr/>
                </a:tc>
                <a:tc>
                  <a:txBody>
                    <a:bodyPr/>
                    <a:lstStyle/>
                    <a:p>
                      <a:pPr algn="r"/>
                      <a:r>
                        <a:rPr lang="nl-NL" sz="1800" dirty="0"/>
                        <a:t>-2.500</a:t>
                      </a:r>
                    </a:p>
                  </a:txBody>
                  <a:tcPr/>
                </a:tc>
                <a:tc>
                  <a:txBody>
                    <a:bodyPr/>
                    <a:lstStyle/>
                    <a:p>
                      <a:pPr algn="r"/>
                      <a:r>
                        <a:rPr lang="nl-NL" sz="1800" dirty="0"/>
                        <a:t>-1.500</a:t>
                      </a:r>
                    </a:p>
                  </a:txBody>
                  <a:tcPr/>
                </a:tc>
                <a:extLst>
                  <a:ext uri="{0D108BD9-81ED-4DB2-BD59-A6C34878D82A}">
                    <a16:rowId xmlns:a16="http://schemas.microsoft.com/office/drawing/2014/main" xmlns="" val="3838455339"/>
                  </a:ext>
                </a:extLst>
              </a:tr>
              <a:tr h="434106">
                <a:tc>
                  <a:txBody>
                    <a:bodyPr/>
                    <a:lstStyle/>
                    <a:p>
                      <a:r>
                        <a:rPr lang="nl-NL" sz="1800" b="1" dirty="0"/>
                        <a:t>Totaal</a:t>
                      </a:r>
                    </a:p>
                  </a:txBody>
                  <a:tcPr/>
                </a:tc>
                <a:tc>
                  <a:txBody>
                    <a:bodyPr/>
                    <a:lstStyle/>
                    <a:p>
                      <a:pPr algn="r"/>
                      <a:r>
                        <a:rPr lang="nl-NL" sz="1800" b="1" dirty="0"/>
                        <a:t>48.000</a:t>
                      </a:r>
                    </a:p>
                  </a:txBody>
                  <a:tcPr/>
                </a:tc>
                <a:tc>
                  <a:txBody>
                    <a:bodyPr/>
                    <a:lstStyle/>
                    <a:p>
                      <a:pPr algn="r"/>
                      <a:r>
                        <a:rPr lang="nl-NL" sz="1800" b="1" dirty="0"/>
                        <a:t>53.000</a:t>
                      </a:r>
                    </a:p>
                  </a:txBody>
                  <a:tcPr/>
                </a:tc>
                <a:tc>
                  <a:txBody>
                    <a:bodyPr/>
                    <a:lstStyle/>
                    <a:p>
                      <a:r>
                        <a:rPr lang="nl-NL" sz="1800" b="1" dirty="0"/>
                        <a:t>Totaal</a:t>
                      </a:r>
                    </a:p>
                  </a:txBody>
                  <a:tcPr/>
                </a:tc>
                <a:tc>
                  <a:txBody>
                    <a:bodyPr/>
                    <a:lstStyle/>
                    <a:p>
                      <a:pPr algn="r"/>
                      <a:r>
                        <a:rPr lang="nl-NL" sz="1800" b="1" dirty="0"/>
                        <a:t>48.000</a:t>
                      </a:r>
                    </a:p>
                  </a:txBody>
                  <a:tcPr/>
                </a:tc>
                <a:tc>
                  <a:txBody>
                    <a:bodyPr/>
                    <a:lstStyle/>
                    <a:p>
                      <a:pPr algn="r"/>
                      <a:r>
                        <a:rPr lang="nl-NL" sz="1800" b="1" dirty="0"/>
                        <a:t>53.000</a:t>
                      </a:r>
                    </a:p>
                  </a:txBody>
                  <a:tcPr/>
                </a:tc>
                <a:extLst>
                  <a:ext uri="{0D108BD9-81ED-4DB2-BD59-A6C34878D82A}">
                    <a16:rowId xmlns:a16="http://schemas.microsoft.com/office/drawing/2014/main" xmlns="" val="2770137886"/>
                  </a:ext>
                </a:extLst>
              </a:tr>
              <a:tr h="434106">
                <a:tc>
                  <a:txBody>
                    <a:bodyPr/>
                    <a:lstStyle/>
                    <a:p>
                      <a:endParaRPr lang="nl-NL"/>
                    </a:p>
                  </a:txBody>
                  <a:tcPr/>
                </a:tc>
                <a:tc>
                  <a:txBody>
                    <a:bodyPr/>
                    <a:lstStyle/>
                    <a:p>
                      <a:pPr algn="r"/>
                      <a:endParaRPr lang="nl-NL" dirty="0"/>
                    </a:p>
                  </a:txBody>
                  <a:tcPr/>
                </a:tc>
                <a:tc>
                  <a:txBody>
                    <a:bodyPr/>
                    <a:lstStyle/>
                    <a:p>
                      <a:pPr algn="r"/>
                      <a:endParaRPr lang="nl-NL" dirty="0"/>
                    </a:p>
                  </a:txBody>
                  <a:tcPr/>
                </a:tc>
                <a:tc>
                  <a:txBody>
                    <a:bodyPr/>
                    <a:lstStyle/>
                    <a:p>
                      <a:endParaRPr lang="nl-NL"/>
                    </a:p>
                  </a:txBody>
                  <a:tcPr/>
                </a:tc>
                <a:tc>
                  <a:txBody>
                    <a:bodyPr/>
                    <a:lstStyle/>
                    <a:p>
                      <a:pPr algn="r"/>
                      <a:endParaRPr lang="nl-NL"/>
                    </a:p>
                  </a:txBody>
                  <a:tcPr/>
                </a:tc>
                <a:tc>
                  <a:txBody>
                    <a:bodyPr/>
                    <a:lstStyle/>
                    <a:p>
                      <a:pPr algn="r"/>
                      <a:endParaRPr lang="nl-NL" dirty="0"/>
                    </a:p>
                  </a:txBody>
                  <a:tcPr/>
                </a:tc>
                <a:extLst>
                  <a:ext uri="{0D108BD9-81ED-4DB2-BD59-A6C34878D82A}">
                    <a16:rowId xmlns:a16="http://schemas.microsoft.com/office/drawing/2014/main" xmlns="" val="2821004581"/>
                  </a:ext>
                </a:extLst>
              </a:tr>
            </a:tbl>
          </a:graphicData>
        </a:graphic>
      </p:graphicFrame>
      <p:sp>
        <p:nvSpPr>
          <p:cNvPr id="4" name="Tijdelijke aanduiding voor voettekst 3"/>
          <p:cNvSpPr>
            <a:spLocks noGrp="1"/>
          </p:cNvSpPr>
          <p:nvPr>
            <p:ph type="ftr" sz="quarter" idx="11"/>
          </p:nvPr>
        </p:nvSpPr>
        <p:spPr/>
        <p:txBody>
          <a:bodyPr/>
          <a:lstStyle/>
          <a:p>
            <a:pPr>
              <a:defRPr/>
            </a:pPr>
            <a:r>
              <a:rPr lang="nl-NL"/>
              <a:t>Algemene ledenvergadering, 15 februari 2016</a:t>
            </a:r>
            <a:endParaRPr lang="nl-NL" dirty="0"/>
          </a:p>
        </p:txBody>
      </p:sp>
      <p:pic>
        <p:nvPicPr>
          <p:cNvPr id="5" name="Picture 3" descr="Macintosh HD:Users:miekehendriks:mieke@futuron.net:werkmap:VVM:VVM Huisstijl:VVM-transparant-bi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spTree>
    <p:extLst>
      <p:ext uri="{BB962C8B-B14F-4D97-AF65-F5344CB8AC3E}">
        <p14:creationId xmlns:p14="http://schemas.microsoft.com/office/powerpoint/2010/main" val="333146758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a:t>Hoofdpunten financiën</a:t>
            </a:r>
          </a:p>
        </p:txBody>
      </p:sp>
      <p:sp>
        <p:nvSpPr>
          <p:cNvPr id="3" name="Tijdelijke aanduiding voor inhoud 2"/>
          <p:cNvSpPr>
            <a:spLocks noGrp="1"/>
          </p:cNvSpPr>
          <p:nvPr>
            <p:ph idx="1"/>
          </p:nvPr>
        </p:nvSpPr>
        <p:spPr>
          <a:xfrm>
            <a:off x="971551" y="1753514"/>
            <a:ext cx="7200900" cy="4037686"/>
          </a:xfrm>
        </p:spPr>
        <p:txBody>
          <a:bodyPr/>
          <a:lstStyle/>
          <a:p>
            <a:r>
              <a:rPr lang="nl-NL" sz="1800" dirty="0"/>
              <a:t> Wederom een positief resultaat en een hoger resultaat dan begroot;</a:t>
            </a:r>
          </a:p>
          <a:p>
            <a:r>
              <a:rPr lang="nl-NL" sz="1800" dirty="0"/>
              <a:t> Hierdoor begint het eigen vermogen op een behoorlijk niveau te komen maar dit dient de komende jaren nog te groeien;</a:t>
            </a:r>
          </a:p>
          <a:p>
            <a:r>
              <a:rPr lang="nl-NL" sz="1800" dirty="0"/>
              <a:t>De bestuurskosten zijn fors hoger i.v.m. 3 bestuursleden i.p.v. 1 waardoor er ook vergaderingen zijn met bijkomende kosten. Ook de bestuursleden hebben een vrijwilligersvergoeding gekregen;</a:t>
            </a:r>
          </a:p>
          <a:p>
            <a:r>
              <a:rPr lang="nl-NL" sz="1800" dirty="0"/>
              <a:t>Leden aantal blijft stabiel waardoor de forse groei van de contributie van het verleden tot staan is gebracht.</a:t>
            </a:r>
          </a:p>
          <a:p>
            <a:r>
              <a:rPr lang="nl-NL" sz="1800" dirty="0"/>
              <a:t>Het aantal gecertificeerde leden blijft ongeveer stabiel, er komen nieuwe gecertificeerde leden bij en er stromen om gecertificeerde leden door naar VMBN, waardoor de certificeringsinkomsten ook naar een stabiel niveau gaat.  </a:t>
            </a:r>
          </a:p>
          <a:p>
            <a:endParaRPr lang="nl-NL" sz="1800" dirty="0"/>
          </a:p>
        </p:txBody>
      </p:sp>
      <p:sp>
        <p:nvSpPr>
          <p:cNvPr id="4" name="Tijdelijke aanduiding voor voettekst 3"/>
          <p:cNvSpPr>
            <a:spLocks noGrp="1"/>
          </p:cNvSpPr>
          <p:nvPr>
            <p:ph type="ftr" sz="quarter" idx="11"/>
          </p:nvPr>
        </p:nvSpPr>
        <p:spPr/>
        <p:txBody>
          <a:bodyPr/>
          <a:lstStyle/>
          <a:p>
            <a:pPr>
              <a:defRPr/>
            </a:pPr>
            <a:r>
              <a:rPr lang="nl-NL"/>
              <a:t>Algemene ledenvergadering, 15 februari 2016</a:t>
            </a:r>
            <a:endParaRPr lang="nl-NL" dirty="0"/>
          </a:p>
        </p:txBody>
      </p:sp>
      <p:pic>
        <p:nvPicPr>
          <p:cNvPr id="5" name="Picture 3" descr="Macintosh HD:Users:miekehendriks:mieke@futuron.net:werkmap:VVM:VVM Huisstijl:VVM-transparant-bi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spTree>
    <p:extLst>
      <p:ext uri="{BB962C8B-B14F-4D97-AF65-F5344CB8AC3E}">
        <p14:creationId xmlns:p14="http://schemas.microsoft.com/office/powerpoint/2010/main" val="118242812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11420" y="402665"/>
            <a:ext cx="4050506" cy="642938"/>
          </a:xfrm>
        </p:spPr>
        <p:txBody>
          <a:bodyPr/>
          <a:lstStyle/>
          <a:p>
            <a:pPr algn="ctr">
              <a:lnSpc>
                <a:spcPct val="150000"/>
              </a:lnSpc>
            </a:pPr>
            <a:r>
              <a:rPr lang="nl-NL" sz="1400" dirty="0">
                <a:latin typeface="Aleo" panose="020F0502020204030203" pitchFamily="34" charset="0"/>
              </a:rPr>
              <a:t>Ledenbestand</a:t>
            </a:r>
          </a:p>
        </p:txBody>
      </p:sp>
      <p:sp>
        <p:nvSpPr>
          <p:cNvPr id="2" name="Tijdelijke aanduiding voor voettekst 1"/>
          <p:cNvSpPr>
            <a:spLocks noGrp="1"/>
          </p:cNvSpPr>
          <p:nvPr>
            <p:ph type="ftr" sz="quarter" idx="11"/>
          </p:nvPr>
        </p:nvSpPr>
        <p:spPr/>
        <p:txBody>
          <a:bodyPr/>
          <a:lstStyle/>
          <a:p>
            <a:pPr>
              <a:defRPr/>
            </a:pPr>
            <a:r>
              <a:rPr lang="nl-NL" sz="900" i="1" dirty="0">
                <a:latin typeface="Lato" panose="020F0502020204030203" pitchFamily="34" charset="0"/>
              </a:rPr>
              <a:t>31 maart 2017</a:t>
            </a:r>
          </a:p>
        </p:txBody>
      </p:sp>
      <p:pic>
        <p:nvPicPr>
          <p:cNvPr id="7"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graphicFrame>
        <p:nvGraphicFramePr>
          <p:cNvPr id="4" name="Tabel 3"/>
          <p:cNvGraphicFramePr>
            <a:graphicFrameLocks noGrp="1"/>
          </p:cNvGraphicFramePr>
          <p:nvPr>
            <p:extLst>
              <p:ext uri="{D42A27DB-BD31-4B8C-83A1-F6EECF244321}">
                <p14:modId xmlns:p14="http://schemas.microsoft.com/office/powerpoint/2010/main" val="46854024"/>
              </p:ext>
            </p:extLst>
          </p:nvPr>
        </p:nvGraphicFramePr>
        <p:xfrm>
          <a:off x="1421034" y="1969096"/>
          <a:ext cx="6096000" cy="3076791"/>
        </p:xfrm>
        <a:graphic>
          <a:graphicData uri="http://schemas.openxmlformats.org/drawingml/2006/table">
            <a:tbl>
              <a:tblPr firstRow="1" bandRow="1">
                <a:tableStyleId>{69012ECD-51FC-41F1-AA8D-1B2483CD663E}</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1025597">
                <a:tc>
                  <a:txBody>
                    <a:bodyPr/>
                    <a:lstStyle/>
                    <a:p>
                      <a:pPr algn="ctr"/>
                      <a:endParaRPr lang="nl-NL" sz="1400" dirty="0"/>
                    </a:p>
                  </a:txBody>
                  <a:tcPr anchor="ctr"/>
                </a:tc>
                <a:tc>
                  <a:txBody>
                    <a:bodyPr/>
                    <a:lstStyle/>
                    <a:p>
                      <a:pPr algn="ctr"/>
                      <a:r>
                        <a:rPr lang="nl-NL" sz="1400" dirty="0"/>
                        <a:t>01-01-2016</a:t>
                      </a:r>
                    </a:p>
                  </a:txBody>
                  <a:tcPr anchor="ctr"/>
                </a:tc>
                <a:tc>
                  <a:txBody>
                    <a:bodyPr/>
                    <a:lstStyle/>
                    <a:p>
                      <a:pPr algn="ctr"/>
                      <a:r>
                        <a:rPr lang="nl-NL" sz="1400" dirty="0"/>
                        <a:t>31-12-2016</a:t>
                      </a:r>
                    </a:p>
                  </a:txBody>
                  <a:tcPr anchor="ctr"/>
                </a:tc>
                <a:extLst>
                  <a:ext uri="{0D108BD9-81ED-4DB2-BD59-A6C34878D82A}">
                    <a16:rowId xmlns:a16="http://schemas.microsoft.com/office/drawing/2014/main" xmlns="" val="10000"/>
                  </a:ext>
                </a:extLst>
              </a:tr>
              <a:tr h="1025597">
                <a:tc>
                  <a:txBody>
                    <a:bodyPr/>
                    <a:lstStyle/>
                    <a:p>
                      <a:pPr algn="ctr"/>
                      <a:r>
                        <a:rPr lang="nl-NL" sz="1400" dirty="0"/>
                        <a:t>Aantal leden</a:t>
                      </a:r>
                    </a:p>
                  </a:txBody>
                  <a:tcPr anchor="ctr"/>
                </a:tc>
                <a:tc>
                  <a:txBody>
                    <a:bodyPr/>
                    <a:lstStyle/>
                    <a:p>
                      <a:pPr algn="ctr"/>
                      <a:r>
                        <a:rPr lang="nl-NL" sz="1400" dirty="0"/>
                        <a:t>550</a:t>
                      </a:r>
                    </a:p>
                  </a:txBody>
                  <a:tcPr anchor="ctr"/>
                </a:tc>
                <a:tc>
                  <a:txBody>
                    <a:bodyPr/>
                    <a:lstStyle/>
                    <a:p>
                      <a:pPr algn="ctr"/>
                      <a:r>
                        <a:rPr lang="nl-NL" sz="1400" dirty="0"/>
                        <a:t>550</a:t>
                      </a:r>
                    </a:p>
                  </a:txBody>
                  <a:tcPr anchor="ctr"/>
                </a:tc>
                <a:extLst>
                  <a:ext uri="{0D108BD9-81ED-4DB2-BD59-A6C34878D82A}">
                    <a16:rowId xmlns:a16="http://schemas.microsoft.com/office/drawing/2014/main" xmlns="" val="10001"/>
                  </a:ext>
                </a:extLst>
              </a:tr>
              <a:tr h="1025597">
                <a:tc>
                  <a:txBody>
                    <a:bodyPr/>
                    <a:lstStyle/>
                    <a:p>
                      <a:pPr algn="ctr"/>
                      <a:r>
                        <a:rPr lang="nl-NL" sz="1400" dirty="0"/>
                        <a:t>Aantal gecertificeerde leden</a:t>
                      </a:r>
                    </a:p>
                  </a:txBody>
                  <a:tcPr anchor="ctr"/>
                </a:tc>
                <a:tc>
                  <a:txBody>
                    <a:bodyPr/>
                    <a:lstStyle/>
                    <a:p>
                      <a:pPr algn="ctr"/>
                      <a:r>
                        <a:rPr lang="nl-NL" sz="1400" dirty="0"/>
                        <a:t>250</a:t>
                      </a:r>
                    </a:p>
                  </a:txBody>
                  <a:tcPr anchor="ctr"/>
                </a:tc>
                <a:tc>
                  <a:txBody>
                    <a:bodyPr/>
                    <a:lstStyle/>
                    <a:p>
                      <a:pPr algn="ctr"/>
                      <a:r>
                        <a:rPr lang="nl-NL" sz="1400" dirty="0"/>
                        <a:t>280</a:t>
                      </a:r>
                    </a:p>
                  </a:txBody>
                  <a:tcPr anchor="ctr"/>
                </a:tc>
                <a:extLst>
                  <a:ext uri="{0D108BD9-81ED-4DB2-BD59-A6C34878D82A}">
                    <a16:rowId xmlns:a16="http://schemas.microsoft.com/office/drawing/2014/main" xmlns="" val="10002"/>
                  </a:ext>
                </a:extLst>
              </a:tr>
            </a:tbl>
          </a:graphicData>
        </a:graphic>
      </p:graphicFrame>
      <p:sp>
        <p:nvSpPr>
          <p:cNvPr id="5" name="Tekstvak 4"/>
          <p:cNvSpPr txBox="1"/>
          <p:nvPr/>
        </p:nvSpPr>
        <p:spPr>
          <a:xfrm>
            <a:off x="2139416" y="5274725"/>
            <a:ext cx="5378395" cy="523220"/>
          </a:xfrm>
          <a:prstGeom prst="rect">
            <a:avLst/>
          </a:prstGeom>
          <a:noFill/>
        </p:spPr>
        <p:txBody>
          <a:bodyPr wrap="none" rtlCol="0">
            <a:spAutoFit/>
          </a:bodyPr>
          <a:lstStyle/>
          <a:p>
            <a:pPr marL="285750" indent="-285750">
              <a:buFontTx/>
              <a:buChar char="•"/>
            </a:pPr>
            <a:r>
              <a:rPr lang="nl-NL" sz="1400" dirty="0"/>
              <a:t>In Q1 2017 zijn 16 leden gecertificeerd </a:t>
            </a:r>
            <a:r>
              <a:rPr lang="mr-IN" sz="1400" dirty="0"/>
              <a:t>–</a:t>
            </a:r>
            <a:r>
              <a:rPr lang="nl-NL" sz="1400" dirty="0"/>
              <a:t> actuele aantal is 296</a:t>
            </a:r>
          </a:p>
          <a:p>
            <a:pPr marL="285750" indent="-285750">
              <a:buFontTx/>
              <a:buChar char="•"/>
            </a:pPr>
            <a:r>
              <a:rPr lang="nl-NL" sz="1400" dirty="0"/>
              <a:t>Aantal leden in 2015 was ook rond 550</a:t>
            </a:r>
          </a:p>
        </p:txBody>
      </p:sp>
    </p:spTree>
    <p:extLst>
      <p:ext uri="{BB962C8B-B14F-4D97-AF65-F5344CB8AC3E}">
        <p14:creationId xmlns:p14="http://schemas.microsoft.com/office/powerpoint/2010/main" val="159773242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11420" y="402665"/>
            <a:ext cx="4050506" cy="642938"/>
          </a:xfrm>
        </p:spPr>
        <p:txBody>
          <a:bodyPr/>
          <a:lstStyle/>
          <a:p>
            <a:pPr algn="ctr">
              <a:lnSpc>
                <a:spcPct val="150000"/>
              </a:lnSpc>
            </a:pPr>
            <a:r>
              <a:rPr lang="nl-NL" sz="1400" dirty="0">
                <a:latin typeface="Aleo" panose="020F0502020204030203" pitchFamily="34" charset="0"/>
              </a:rPr>
              <a:t>Samenstelling bestuur</a:t>
            </a:r>
            <a:br>
              <a:rPr lang="nl-NL" sz="1400" dirty="0">
                <a:latin typeface="Aleo" panose="020F0502020204030203" pitchFamily="34" charset="0"/>
              </a:rPr>
            </a:br>
            <a:endParaRPr lang="nl-NL" sz="1400" dirty="0">
              <a:latin typeface="Aleo" panose="020F0502020204030203" pitchFamily="34" charset="0"/>
            </a:endParaRPr>
          </a:p>
        </p:txBody>
      </p:sp>
      <p:pic>
        <p:nvPicPr>
          <p:cNvPr id="7"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pic>
        <p:nvPicPr>
          <p:cNvPr id="9" name="Afbeelding 8" descr="Schermafbeelding 2016-11-08 om 16.11.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041" y="1613561"/>
            <a:ext cx="5374424" cy="4042401"/>
          </a:xfrm>
          <a:prstGeom prst="rect">
            <a:avLst/>
          </a:prstGeom>
        </p:spPr>
      </p:pic>
      <p:sp>
        <p:nvSpPr>
          <p:cNvPr id="3" name="Tekstvak 2"/>
          <p:cNvSpPr txBox="1"/>
          <p:nvPr/>
        </p:nvSpPr>
        <p:spPr>
          <a:xfrm>
            <a:off x="457629" y="1590427"/>
            <a:ext cx="2839239" cy="523220"/>
          </a:xfrm>
          <a:prstGeom prst="rect">
            <a:avLst/>
          </a:prstGeom>
          <a:noFill/>
        </p:spPr>
        <p:txBody>
          <a:bodyPr wrap="none" rtlCol="0">
            <a:spAutoFit/>
          </a:bodyPr>
          <a:lstStyle/>
          <a:p>
            <a:r>
              <a:rPr lang="nl-NL" sz="1400" dirty="0"/>
              <a:t>Tot 15 februari 2016</a:t>
            </a:r>
          </a:p>
          <a:p>
            <a:r>
              <a:rPr lang="nl-NL" sz="1400" dirty="0"/>
              <a:t>Nol van Drunen Interim Voorzitter</a:t>
            </a:r>
          </a:p>
        </p:txBody>
      </p:sp>
      <p:sp>
        <p:nvSpPr>
          <p:cNvPr id="8" name="Tekstvak 7"/>
          <p:cNvSpPr txBox="1"/>
          <p:nvPr/>
        </p:nvSpPr>
        <p:spPr>
          <a:xfrm>
            <a:off x="415537" y="2395017"/>
            <a:ext cx="2802257" cy="954107"/>
          </a:xfrm>
          <a:prstGeom prst="rect">
            <a:avLst/>
          </a:prstGeom>
          <a:noFill/>
        </p:spPr>
        <p:txBody>
          <a:bodyPr wrap="none" rtlCol="0">
            <a:spAutoFit/>
          </a:bodyPr>
          <a:lstStyle/>
          <a:p>
            <a:r>
              <a:rPr lang="nl-NL" sz="1400" dirty="0"/>
              <a:t>Vanaf 15 februari 2016</a:t>
            </a:r>
          </a:p>
          <a:p>
            <a:r>
              <a:rPr lang="nl-NL" sz="1400" dirty="0"/>
              <a:t>Jan van Hoof Voorzitter</a:t>
            </a:r>
          </a:p>
          <a:p>
            <a:r>
              <a:rPr lang="nl-NL" sz="1400" dirty="0"/>
              <a:t>Nol van Drunen Penningmeester</a:t>
            </a:r>
          </a:p>
          <a:p>
            <a:r>
              <a:rPr lang="nl-NL" sz="1400" dirty="0"/>
              <a:t>Irma Hesselmans Secretaris</a:t>
            </a:r>
          </a:p>
        </p:txBody>
      </p:sp>
      <p:sp>
        <p:nvSpPr>
          <p:cNvPr id="10"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sp>
        <p:nvSpPr>
          <p:cNvPr id="4" name="Tekstvak 3"/>
          <p:cNvSpPr txBox="1"/>
          <p:nvPr/>
        </p:nvSpPr>
        <p:spPr>
          <a:xfrm>
            <a:off x="457628" y="5057328"/>
            <a:ext cx="2613228" cy="738664"/>
          </a:xfrm>
          <a:prstGeom prst="rect">
            <a:avLst/>
          </a:prstGeom>
          <a:noFill/>
        </p:spPr>
        <p:txBody>
          <a:bodyPr wrap="none" rtlCol="0">
            <a:spAutoFit/>
          </a:bodyPr>
          <a:lstStyle/>
          <a:p>
            <a:r>
              <a:rPr lang="nl-NL" sz="1400" dirty="0"/>
              <a:t>In 2016</a:t>
            </a:r>
          </a:p>
          <a:p>
            <a:r>
              <a:rPr lang="nl-NL" sz="1400" dirty="0"/>
              <a:t>10 keer bij elkaar voor overleg</a:t>
            </a:r>
          </a:p>
          <a:p>
            <a:r>
              <a:rPr lang="nl-NL" sz="1400" dirty="0"/>
              <a:t>Tussendoor Skype overleggen</a:t>
            </a:r>
          </a:p>
        </p:txBody>
      </p:sp>
    </p:spTree>
    <p:extLst>
      <p:ext uri="{BB962C8B-B14F-4D97-AF65-F5344CB8AC3E}">
        <p14:creationId xmlns:p14="http://schemas.microsoft.com/office/powerpoint/2010/main" val="165458811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11421" y="402665"/>
            <a:ext cx="4050506" cy="642938"/>
          </a:xfrm>
        </p:spPr>
        <p:txBody>
          <a:bodyPr/>
          <a:lstStyle/>
          <a:p>
            <a:pPr algn="ctr">
              <a:lnSpc>
                <a:spcPct val="150000"/>
              </a:lnSpc>
            </a:pPr>
            <a:r>
              <a:rPr lang="nl-NL" sz="1400" dirty="0">
                <a:latin typeface="Aleo" panose="020F0502020204030203" pitchFamily="34" charset="0"/>
              </a:rPr>
              <a:t>Certificering en her-certificeringsregeling</a:t>
            </a:r>
            <a:br>
              <a:rPr lang="nl-NL" sz="1400" dirty="0">
                <a:latin typeface="Aleo" panose="020F0502020204030203" pitchFamily="34" charset="0"/>
              </a:rPr>
            </a:br>
            <a:endParaRPr lang="nl-NL" sz="1400" dirty="0">
              <a:latin typeface="Aleo" panose="020F0502020204030203" pitchFamily="34" charset="0"/>
            </a:endParaRPr>
          </a:p>
        </p:txBody>
      </p:sp>
      <p:pic>
        <p:nvPicPr>
          <p:cNvPr id="7"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sp>
        <p:nvSpPr>
          <p:cNvPr id="8"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pic>
        <p:nvPicPr>
          <p:cNvPr id="4" name="Afbeelding 3" descr="Schermafbeelding 2017-03-30 om 13.06.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4665" y="1315820"/>
            <a:ext cx="3738525" cy="5187480"/>
          </a:xfrm>
          <a:prstGeom prst="rect">
            <a:avLst/>
          </a:prstGeom>
        </p:spPr>
      </p:pic>
      <p:pic>
        <p:nvPicPr>
          <p:cNvPr id="9" name="Afbeelding 8" descr="Schermafbeelding 2017-03-30 om 13.05.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2630" y="2757500"/>
            <a:ext cx="3051077" cy="3684299"/>
          </a:xfrm>
          <a:prstGeom prst="rect">
            <a:avLst/>
          </a:prstGeom>
        </p:spPr>
      </p:pic>
      <p:sp>
        <p:nvSpPr>
          <p:cNvPr id="3" name="Tekstvak 2"/>
          <p:cNvSpPr txBox="1"/>
          <p:nvPr/>
        </p:nvSpPr>
        <p:spPr>
          <a:xfrm>
            <a:off x="446189" y="1567543"/>
            <a:ext cx="3944459" cy="1477328"/>
          </a:xfrm>
          <a:prstGeom prst="rect">
            <a:avLst/>
          </a:prstGeom>
          <a:noFill/>
        </p:spPr>
        <p:txBody>
          <a:bodyPr wrap="none" rtlCol="0">
            <a:spAutoFit/>
          </a:bodyPr>
          <a:lstStyle/>
          <a:p>
            <a:r>
              <a:rPr lang="nl-NL" dirty="0">
                <a:solidFill>
                  <a:srgbClr val="CC6600"/>
                </a:solidFill>
              </a:rPr>
              <a:t>Op de jaardag op 11 november </a:t>
            </a:r>
          </a:p>
          <a:p>
            <a:r>
              <a:rPr lang="nl-NL" dirty="0">
                <a:solidFill>
                  <a:srgbClr val="CC6600"/>
                </a:solidFill>
              </a:rPr>
              <a:t>met grote meerderheid goedgekeurd</a:t>
            </a:r>
          </a:p>
          <a:p>
            <a:endParaRPr lang="nl-NL" dirty="0">
              <a:solidFill>
                <a:srgbClr val="CC6600"/>
              </a:solidFill>
            </a:endParaRPr>
          </a:p>
          <a:p>
            <a:r>
              <a:rPr lang="nl-NL" dirty="0">
                <a:solidFill>
                  <a:srgbClr val="CC6600"/>
                </a:solidFill>
              </a:rPr>
              <a:t>Aanvraagformulier op de website</a:t>
            </a:r>
          </a:p>
          <a:p>
            <a:r>
              <a:rPr lang="nl-NL" dirty="0" err="1">
                <a:solidFill>
                  <a:srgbClr val="CC6600"/>
                </a:solidFill>
              </a:rPr>
              <a:t>zga</a:t>
            </a:r>
            <a:r>
              <a:rPr lang="nl-NL" dirty="0">
                <a:solidFill>
                  <a:srgbClr val="CC6600"/>
                </a:solidFill>
              </a:rPr>
              <a:t> live</a:t>
            </a:r>
          </a:p>
        </p:txBody>
      </p:sp>
      <p:sp>
        <p:nvSpPr>
          <p:cNvPr id="10" name="Tekstvak 9"/>
          <p:cNvSpPr txBox="1"/>
          <p:nvPr/>
        </p:nvSpPr>
        <p:spPr>
          <a:xfrm>
            <a:off x="3981373" y="3649972"/>
            <a:ext cx="2836421" cy="1200329"/>
          </a:xfrm>
          <a:prstGeom prst="rect">
            <a:avLst/>
          </a:prstGeom>
          <a:solidFill>
            <a:schemeClr val="bg1"/>
          </a:solidFill>
        </p:spPr>
        <p:txBody>
          <a:bodyPr wrap="none" rtlCol="0">
            <a:spAutoFit/>
          </a:bodyPr>
          <a:lstStyle/>
          <a:p>
            <a:r>
              <a:rPr lang="nl-NL" dirty="0">
                <a:solidFill>
                  <a:srgbClr val="CC6600"/>
                </a:solidFill>
              </a:rPr>
              <a:t>Uitgangspunten:</a:t>
            </a:r>
          </a:p>
          <a:p>
            <a:r>
              <a:rPr lang="nl-NL" dirty="0">
                <a:solidFill>
                  <a:srgbClr val="CC6600"/>
                </a:solidFill>
              </a:rPr>
              <a:t>Laagdrempelig</a:t>
            </a:r>
          </a:p>
          <a:p>
            <a:r>
              <a:rPr lang="nl-NL" dirty="0">
                <a:solidFill>
                  <a:srgbClr val="CC6600"/>
                </a:solidFill>
              </a:rPr>
              <a:t>Minimale vereisten</a:t>
            </a:r>
          </a:p>
          <a:p>
            <a:r>
              <a:rPr lang="nl-NL" dirty="0">
                <a:solidFill>
                  <a:srgbClr val="CC6600"/>
                </a:solidFill>
              </a:rPr>
              <a:t>Wel Acceptabel &amp; Serieus </a:t>
            </a:r>
          </a:p>
        </p:txBody>
      </p:sp>
    </p:spTree>
    <p:extLst>
      <p:ext uri="{BB962C8B-B14F-4D97-AF65-F5344CB8AC3E}">
        <p14:creationId xmlns:p14="http://schemas.microsoft.com/office/powerpoint/2010/main" val="73103176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11421" y="402665"/>
            <a:ext cx="4050506" cy="642938"/>
          </a:xfrm>
        </p:spPr>
        <p:txBody>
          <a:bodyPr/>
          <a:lstStyle/>
          <a:p>
            <a:pPr algn="ctr">
              <a:lnSpc>
                <a:spcPct val="150000"/>
              </a:lnSpc>
            </a:pPr>
            <a:r>
              <a:rPr lang="nl-NL" sz="1400" dirty="0">
                <a:latin typeface="Aleo" panose="020F0502020204030203" pitchFamily="34" charset="0"/>
              </a:rPr>
              <a:t>Intervisie</a:t>
            </a:r>
            <a:br>
              <a:rPr lang="nl-NL" sz="1400" dirty="0">
                <a:latin typeface="Aleo" panose="020F0502020204030203" pitchFamily="34" charset="0"/>
              </a:rPr>
            </a:br>
            <a:endParaRPr lang="nl-NL" sz="1400" dirty="0">
              <a:latin typeface="Aleo" panose="020F0502020204030203" pitchFamily="34" charset="0"/>
            </a:endParaRPr>
          </a:p>
        </p:txBody>
      </p:sp>
      <p:pic>
        <p:nvPicPr>
          <p:cNvPr id="7"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pic>
        <p:nvPicPr>
          <p:cNvPr id="4" name="Afbeelding 3" descr="Schermafbeelding 2016-11-08 om 15.55.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495" y="1715327"/>
            <a:ext cx="7496131" cy="630265"/>
          </a:xfrm>
          <a:prstGeom prst="rect">
            <a:avLst/>
          </a:prstGeom>
        </p:spPr>
      </p:pic>
      <p:pic>
        <p:nvPicPr>
          <p:cNvPr id="9" name="Afbeelding 8" descr="Schermafbeelding 2016-11-08 om 15.57.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4961" y="2642176"/>
            <a:ext cx="3505200" cy="3136900"/>
          </a:xfrm>
          <a:prstGeom prst="rect">
            <a:avLst/>
          </a:prstGeom>
        </p:spPr>
      </p:pic>
      <p:sp>
        <p:nvSpPr>
          <p:cNvPr id="8"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sp>
        <p:nvSpPr>
          <p:cNvPr id="3" name="Tekstvak 2"/>
          <p:cNvSpPr txBox="1"/>
          <p:nvPr/>
        </p:nvSpPr>
        <p:spPr>
          <a:xfrm>
            <a:off x="3214844" y="1258610"/>
            <a:ext cx="4307639" cy="369332"/>
          </a:xfrm>
          <a:prstGeom prst="rect">
            <a:avLst/>
          </a:prstGeom>
          <a:noFill/>
        </p:spPr>
        <p:txBody>
          <a:bodyPr wrap="none" rtlCol="0">
            <a:spAutoFit/>
          </a:bodyPr>
          <a:lstStyle/>
          <a:p>
            <a:r>
              <a:rPr lang="nl-NL" dirty="0">
                <a:solidFill>
                  <a:srgbClr val="CC6600"/>
                </a:solidFill>
              </a:rPr>
              <a:t>Op jaardag 11-11-16 workshop intervisie</a:t>
            </a:r>
          </a:p>
        </p:txBody>
      </p:sp>
      <p:sp>
        <p:nvSpPr>
          <p:cNvPr id="5" name="Tekstvak 4"/>
          <p:cNvSpPr txBox="1"/>
          <p:nvPr/>
        </p:nvSpPr>
        <p:spPr>
          <a:xfrm>
            <a:off x="4130103" y="5686634"/>
            <a:ext cx="4085373" cy="369332"/>
          </a:xfrm>
          <a:prstGeom prst="rect">
            <a:avLst/>
          </a:prstGeom>
          <a:noFill/>
        </p:spPr>
        <p:txBody>
          <a:bodyPr wrap="none" rtlCol="0">
            <a:spAutoFit/>
          </a:bodyPr>
          <a:lstStyle/>
          <a:p>
            <a:r>
              <a:rPr lang="nl-NL" dirty="0">
                <a:solidFill>
                  <a:srgbClr val="CC6600"/>
                </a:solidFill>
              </a:rPr>
              <a:t>Op deze website “zoek en verbind” +&gt;</a:t>
            </a:r>
          </a:p>
        </p:txBody>
      </p:sp>
    </p:spTree>
    <p:extLst>
      <p:ext uri="{BB962C8B-B14F-4D97-AF65-F5344CB8AC3E}">
        <p14:creationId xmlns:p14="http://schemas.microsoft.com/office/powerpoint/2010/main" val="73103176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11420" y="402665"/>
            <a:ext cx="4050506" cy="642938"/>
          </a:xfrm>
        </p:spPr>
        <p:txBody>
          <a:bodyPr/>
          <a:lstStyle/>
          <a:p>
            <a:pPr algn="ctr">
              <a:lnSpc>
                <a:spcPct val="150000"/>
              </a:lnSpc>
            </a:pPr>
            <a:r>
              <a:rPr lang="nl-NL" sz="1400" dirty="0">
                <a:latin typeface="Aleo" panose="020F0502020204030203" pitchFamily="34" charset="0"/>
              </a:rPr>
              <a:t>Zoek en Verbind</a:t>
            </a:r>
            <a:br>
              <a:rPr lang="nl-NL" sz="1400" dirty="0">
                <a:latin typeface="Aleo" panose="020F0502020204030203" pitchFamily="34" charset="0"/>
              </a:rPr>
            </a:br>
            <a:endParaRPr lang="nl-NL" sz="1400" dirty="0">
              <a:latin typeface="Aleo" panose="020F0502020204030203" pitchFamily="34" charset="0"/>
            </a:endParaRPr>
          </a:p>
        </p:txBody>
      </p:sp>
      <p:pic>
        <p:nvPicPr>
          <p:cNvPr id="7"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sp>
        <p:nvSpPr>
          <p:cNvPr id="5" name="Tekstvak 4"/>
          <p:cNvSpPr txBox="1"/>
          <p:nvPr/>
        </p:nvSpPr>
        <p:spPr>
          <a:xfrm>
            <a:off x="4629702" y="6211669"/>
            <a:ext cx="3785862" cy="646331"/>
          </a:xfrm>
          <a:prstGeom prst="rect">
            <a:avLst/>
          </a:prstGeom>
          <a:noFill/>
        </p:spPr>
        <p:txBody>
          <a:bodyPr wrap="none" rtlCol="0">
            <a:spAutoFit/>
          </a:bodyPr>
          <a:lstStyle/>
          <a:p>
            <a:r>
              <a:rPr lang="nl-NL" sz="1200" dirty="0">
                <a:hlinkClick r:id="rId4"/>
              </a:rPr>
              <a:t>https://</a:t>
            </a:r>
            <a:r>
              <a:rPr lang="nl-NL" sz="1200" dirty="0" err="1">
                <a:hlinkClick r:id="rId4"/>
              </a:rPr>
              <a:t>verenigingvoormindfulness.nl</a:t>
            </a:r>
            <a:r>
              <a:rPr lang="nl-NL" sz="1200" dirty="0">
                <a:hlinkClick r:id="rId4"/>
              </a:rPr>
              <a:t>/zoek-en-verbind</a:t>
            </a:r>
            <a:endParaRPr lang="nl-NL" sz="1200" dirty="0"/>
          </a:p>
          <a:p>
            <a:r>
              <a:rPr lang="nl-NL" sz="1200" dirty="0" err="1">
                <a:solidFill>
                  <a:schemeClr val="bg1">
                    <a:lumMod val="75000"/>
                  </a:schemeClr>
                </a:solidFill>
              </a:rPr>
              <a:t>https</a:t>
            </a:r>
            <a:r>
              <a:rPr lang="nl-NL" sz="1200" dirty="0">
                <a:solidFill>
                  <a:schemeClr val="bg1">
                    <a:lumMod val="75000"/>
                  </a:schemeClr>
                </a:solidFill>
              </a:rPr>
              <a:t>://</a:t>
            </a:r>
            <a:r>
              <a:rPr lang="nl-NL" sz="1200" dirty="0" err="1">
                <a:solidFill>
                  <a:schemeClr val="bg1">
                    <a:lumMod val="75000"/>
                  </a:schemeClr>
                </a:solidFill>
              </a:rPr>
              <a:t>verenigingvoormindfulness.nl</a:t>
            </a:r>
            <a:r>
              <a:rPr lang="nl-NL" sz="1200" dirty="0">
                <a:solidFill>
                  <a:schemeClr val="bg1">
                    <a:lumMod val="75000"/>
                  </a:schemeClr>
                </a:solidFill>
              </a:rPr>
              <a:t>/inloggen</a:t>
            </a:r>
          </a:p>
          <a:p>
            <a:r>
              <a:rPr lang="nl-NL" sz="1200" dirty="0" err="1">
                <a:solidFill>
                  <a:schemeClr val="bg1">
                    <a:lumMod val="75000"/>
                  </a:schemeClr>
                </a:solidFill>
              </a:rPr>
              <a:t>vvm</a:t>
            </a:r>
            <a:r>
              <a:rPr lang="nl-NL" sz="1200" dirty="0">
                <a:solidFill>
                  <a:schemeClr val="bg1">
                    <a:lumMod val="75000"/>
                  </a:schemeClr>
                </a:solidFill>
              </a:rPr>
              <a:t> </a:t>
            </a:r>
            <a:r>
              <a:rPr lang="mr-IN" sz="1200" dirty="0">
                <a:solidFill>
                  <a:schemeClr val="bg1">
                    <a:lumMod val="75000"/>
                  </a:schemeClr>
                </a:solidFill>
              </a:rPr>
              <a:t>–</a:t>
            </a:r>
            <a:r>
              <a:rPr lang="nl-NL" sz="1200" dirty="0">
                <a:solidFill>
                  <a:schemeClr val="bg1">
                    <a:lumMod val="75000"/>
                  </a:schemeClr>
                </a:solidFill>
              </a:rPr>
              <a:t> </a:t>
            </a:r>
            <a:r>
              <a:rPr lang="en-US" sz="1200" dirty="0">
                <a:solidFill>
                  <a:schemeClr val="bg1">
                    <a:lumMod val="75000"/>
                  </a:schemeClr>
                </a:solidFill>
              </a:rPr>
              <a:t> vvm@212 </a:t>
            </a:r>
            <a:r>
              <a:rPr lang="en-US" sz="1200" dirty="0"/>
              <a:t>	</a:t>
            </a:r>
          </a:p>
        </p:txBody>
      </p:sp>
      <p:pic>
        <p:nvPicPr>
          <p:cNvPr id="8" name="Afbeelding 7" descr="Schermafbeelding 2016-11-08 om 15.57.5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665" y="1491632"/>
            <a:ext cx="7061787" cy="3622844"/>
          </a:xfrm>
          <a:prstGeom prst="rect">
            <a:avLst/>
          </a:prstGeom>
        </p:spPr>
      </p:pic>
      <p:sp>
        <p:nvSpPr>
          <p:cNvPr id="9"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spTree>
    <p:extLst>
      <p:ext uri="{BB962C8B-B14F-4D97-AF65-F5344CB8AC3E}">
        <p14:creationId xmlns:p14="http://schemas.microsoft.com/office/powerpoint/2010/main" val="73103176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11420" y="402665"/>
            <a:ext cx="4050506" cy="642938"/>
          </a:xfrm>
        </p:spPr>
        <p:txBody>
          <a:bodyPr/>
          <a:lstStyle/>
          <a:p>
            <a:pPr algn="ctr">
              <a:lnSpc>
                <a:spcPct val="150000"/>
              </a:lnSpc>
            </a:pPr>
            <a:r>
              <a:rPr lang="nl-NL" sz="1400" dirty="0">
                <a:latin typeface="Aleo" panose="020F0502020204030203" pitchFamily="34" charset="0"/>
              </a:rPr>
              <a:t>Website doorontwikkeling</a:t>
            </a:r>
            <a:br>
              <a:rPr lang="nl-NL" sz="1400" dirty="0">
                <a:latin typeface="Aleo" panose="020F0502020204030203" pitchFamily="34" charset="0"/>
              </a:rPr>
            </a:br>
            <a:endParaRPr lang="nl-NL" sz="1400" dirty="0">
              <a:latin typeface="Aleo" panose="020F0502020204030203" pitchFamily="34" charset="0"/>
            </a:endParaRPr>
          </a:p>
        </p:txBody>
      </p:sp>
      <p:pic>
        <p:nvPicPr>
          <p:cNvPr id="7"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sp>
        <p:nvSpPr>
          <p:cNvPr id="9"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pic>
        <p:nvPicPr>
          <p:cNvPr id="3" name="Afbeelding 2" descr="Schermafbeelding 2017-03-30 om 13.15.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124" y="1414817"/>
            <a:ext cx="6341021" cy="4443707"/>
          </a:xfrm>
          <a:prstGeom prst="rect">
            <a:avLst/>
          </a:prstGeom>
        </p:spPr>
      </p:pic>
      <p:sp>
        <p:nvSpPr>
          <p:cNvPr id="4" name="Tekstvak 3"/>
          <p:cNvSpPr txBox="1"/>
          <p:nvPr/>
        </p:nvSpPr>
        <p:spPr>
          <a:xfrm>
            <a:off x="4644935" y="2265499"/>
            <a:ext cx="3944597" cy="1200329"/>
          </a:xfrm>
          <a:prstGeom prst="rect">
            <a:avLst/>
          </a:prstGeom>
          <a:solidFill>
            <a:schemeClr val="bg1"/>
          </a:solidFill>
        </p:spPr>
        <p:txBody>
          <a:bodyPr wrap="none" rtlCol="0">
            <a:spAutoFit/>
          </a:bodyPr>
          <a:lstStyle/>
          <a:p>
            <a:r>
              <a:rPr lang="nl-NL" dirty="0">
                <a:solidFill>
                  <a:srgbClr val="CC6600"/>
                </a:solidFill>
              </a:rPr>
              <a:t>Basis voor:</a:t>
            </a:r>
          </a:p>
          <a:p>
            <a:r>
              <a:rPr lang="nl-NL" dirty="0">
                <a:solidFill>
                  <a:srgbClr val="CC6600"/>
                </a:solidFill>
              </a:rPr>
              <a:t>Processen stroomlijnen</a:t>
            </a:r>
          </a:p>
          <a:p>
            <a:r>
              <a:rPr lang="nl-NL" dirty="0">
                <a:solidFill>
                  <a:srgbClr val="CC6600"/>
                </a:solidFill>
              </a:rPr>
              <a:t>Interactie tussen leden onderling</a:t>
            </a:r>
          </a:p>
          <a:p>
            <a:r>
              <a:rPr lang="nl-NL" dirty="0">
                <a:solidFill>
                  <a:srgbClr val="CC6600"/>
                </a:solidFill>
              </a:rPr>
              <a:t>Zichtbaarheid voor leden naar buiten</a:t>
            </a:r>
          </a:p>
        </p:txBody>
      </p:sp>
      <p:sp>
        <p:nvSpPr>
          <p:cNvPr id="10" name="Tekstvak 9"/>
          <p:cNvSpPr txBox="1"/>
          <p:nvPr/>
        </p:nvSpPr>
        <p:spPr>
          <a:xfrm>
            <a:off x="4690698" y="4187742"/>
            <a:ext cx="3893201" cy="923330"/>
          </a:xfrm>
          <a:prstGeom prst="rect">
            <a:avLst/>
          </a:prstGeom>
          <a:solidFill>
            <a:schemeClr val="bg1"/>
          </a:solidFill>
        </p:spPr>
        <p:txBody>
          <a:bodyPr wrap="none" rtlCol="0">
            <a:spAutoFit/>
          </a:bodyPr>
          <a:lstStyle/>
          <a:p>
            <a:r>
              <a:rPr lang="nl-NL" dirty="0">
                <a:solidFill>
                  <a:srgbClr val="CC6600"/>
                </a:solidFill>
              </a:rPr>
              <a:t>Intensief, traag en duur proces</a:t>
            </a:r>
          </a:p>
          <a:p>
            <a:r>
              <a:rPr lang="nl-NL" dirty="0">
                <a:solidFill>
                  <a:srgbClr val="CC6600"/>
                </a:solidFill>
              </a:rPr>
              <a:t>Kijken naar alternatieve oplossingen</a:t>
            </a:r>
          </a:p>
          <a:p>
            <a:r>
              <a:rPr lang="nl-NL" dirty="0">
                <a:solidFill>
                  <a:srgbClr val="CC6600"/>
                </a:solidFill>
              </a:rPr>
              <a:t>voor snellere veranderingen </a:t>
            </a:r>
          </a:p>
        </p:txBody>
      </p:sp>
    </p:spTree>
    <p:extLst>
      <p:ext uri="{BB962C8B-B14F-4D97-AF65-F5344CB8AC3E}">
        <p14:creationId xmlns:p14="http://schemas.microsoft.com/office/powerpoint/2010/main" val="417263825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45742" y="402665"/>
            <a:ext cx="4050506" cy="642938"/>
          </a:xfrm>
        </p:spPr>
        <p:txBody>
          <a:bodyPr/>
          <a:lstStyle/>
          <a:p>
            <a:pPr algn="ctr">
              <a:lnSpc>
                <a:spcPct val="150000"/>
              </a:lnSpc>
            </a:pPr>
            <a:r>
              <a:rPr lang="nl-NL" sz="1400" dirty="0">
                <a:latin typeface="Aleo" panose="020F0502020204030203" pitchFamily="34" charset="0"/>
              </a:rPr>
              <a:t>Workshops leden voor leden</a:t>
            </a:r>
            <a:br>
              <a:rPr lang="nl-NL" sz="1400" dirty="0">
                <a:latin typeface="Aleo" panose="020F0502020204030203" pitchFamily="34" charset="0"/>
              </a:rPr>
            </a:br>
            <a:endParaRPr lang="nl-NL" sz="1400" dirty="0">
              <a:latin typeface="Aleo" panose="020F0502020204030203" pitchFamily="34" charset="0"/>
            </a:endParaRPr>
          </a:p>
        </p:txBody>
      </p:sp>
      <p:pic>
        <p:nvPicPr>
          <p:cNvPr id="7" name="Picture 3" descr="Macintosh HD:Users:miekehendriks:mieke@futuron.net:werkmap:VVM:VVM Huisstijl:VVM-transparant-bi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38" y="395962"/>
            <a:ext cx="1993591" cy="826047"/>
          </a:xfrm>
          <a:prstGeom prst="rect">
            <a:avLst/>
          </a:prstGeom>
          <a:noFill/>
          <a:ln>
            <a:noFill/>
          </a:ln>
        </p:spPr>
      </p:pic>
      <p:pic>
        <p:nvPicPr>
          <p:cNvPr id="3" name="Afbeelding 2" descr="Schermafbeelding 2016-11-08 om 15.46.2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245" y="1487450"/>
            <a:ext cx="5359354" cy="4558173"/>
          </a:xfrm>
          <a:prstGeom prst="rect">
            <a:avLst/>
          </a:prstGeom>
        </p:spPr>
      </p:pic>
      <p:sp>
        <p:nvSpPr>
          <p:cNvPr id="9" name="Tijdelijke aanduiding voor inhoud 2"/>
          <p:cNvSpPr>
            <a:spLocks noGrp="1"/>
          </p:cNvSpPr>
          <p:nvPr>
            <p:ph idx="1"/>
          </p:nvPr>
        </p:nvSpPr>
        <p:spPr>
          <a:xfrm>
            <a:off x="5177513" y="2241586"/>
            <a:ext cx="3689049" cy="584568"/>
          </a:xfrm>
          <a:solidFill>
            <a:srgbClr val="FFFFFF"/>
          </a:solidFill>
        </p:spPr>
        <p:txBody>
          <a:bodyPr/>
          <a:lstStyle/>
          <a:p>
            <a:pPr marL="0" indent="0">
              <a:lnSpc>
                <a:spcPct val="100000"/>
              </a:lnSpc>
              <a:buNone/>
              <a:tabLst>
                <a:tab pos="358775" algn="l"/>
                <a:tab pos="1611313" algn="l"/>
              </a:tabLst>
            </a:pPr>
            <a:r>
              <a:rPr lang="nl-NL" sz="1400" b="1" dirty="0">
                <a:latin typeface="Lato" panose="020F0502020204030203" pitchFamily="34" charset="0"/>
              </a:rPr>
              <a:t>I.s.m. Kees Kolff en </a:t>
            </a:r>
          </a:p>
          <a:p>
            <a:pPr marL="0" indent="0">
              <a:lnSpc>
                <a:spcPct val="100000"/>
              </a:lnSpc>
              <a:buNone/>
              <a:tabLst>
                <a:tab pos="358775" algn="l"/>
                <a:tab pos="1611313" algn="l"/>
              </a:tabLst>
            </a:pPr>
            <a:r>
              <a:rPr lang="nl-NL" sz="1400" b="1" dirty="0">
                <a:latin typeface="Lato" panose="020F0502020204030203" pitchFamily="34" charset="0"/>
              </a:rPr>
              <a:t>Rianne Schoenmakers</a:t>
            </a:r>
          </a:p>
        </p:txBody>
      </p:sp>
      <p:sp>
        <p:nvSpPr>
          <p:cNvPr id="8"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sp>
        <p:nvSpPr>
          <p:cNvPr id="4" name="Tekstvak 3"/>
          <p:cNvSpPr txBox="1"/>
          <p:nvPr/>
        </p:nvSpPr>
        <p:spPr>
          <a:xfrm>
            <a:off x="5365700" y="3684298"/>
            <a:ext cx="2937072" cy="707886"/>
          </a:xfrm>
          <a:prstGeom prst="rect">
            <a:avLst/>
          </a:prstGeom>
          <a:solidFill>
            <a:schemeClr val="bg1"/>
          </a:solidFill>
        </p:spPr>
        <p:txBody>
          <a:bodyPr wrap="none" rtlCol="0">
            <a:spAutoFit/>
          </a:bodyPr>
          <a:lstStyle/>
          <a:p>
            <a:r>
              <a:rPr lang="nl-NL" sz="2000" dirty="0">
                <a:solidFill>
                  <a:srgbClr val="CC6600"/>
                </a:solidFill>
              </a:rPr>
              <a:t>2016:       16 workshops</a:t>
            </a:r>
          </a:p>
          <a:p>
            <a:r>
              <a:rPr lang="nl-NL" sz="2000" dirty="0">
                <a:solidFill>
                  <a:srgbClr val="CC6600"/>
                </a:solidFill>
              </a:rPr>
              <a:t>128 deelnemende leden</a:t>
            </a:r>
          </a:p>
        </p:txBody>
      </p:sp>
    </p:spTree>
    <p:extLst>
      <p:ext uri="{BB962C8B-B14F-4D97-AF65-F5344CB8AC3E}">
        <p14:creationId xmlns:p14="http://schemas.microsoft.com/office/powerpoint/2010/main" val="73103176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3211420" y="402665"/>
            <a:ext cx="4050506" cy="642938"/>
          </a:xfrm>
        </p:spPr>
        <p:txBody>
          <a:bodyPr/>
          <a:lstStyle/>
          <a:p>
            <a:pPr algn="ctr">
              <a:lnSpc>
                <a:spcPct val="150000"/>
              </a:lnSpc>
            </a:pPr>
            <a:r>
              <a:rPr lang="nl-NL" sz="1400" dirty="0">
                <a:latin typeface="Aleo" panose="020F0502020204030203" pitchFamily="34" charset="0"/>
              </a:rPr>
              <a:t>Organisatie 2 jaardagen</a:t>
            </a:r>
            <a:br>
              <a:rPr lang="nl-NL" sz="1400" dirty="0">
                <a:latin typeface="Aleo" panose="020F0502020204030203" pitchFamily="34" charset="0"/>
              </a:rPr>
            </a:br>
            <a:endParaRPr lang="nl-NL" sz="1400" dirty="0">
              <a:latin typeface="Aleo" panose="020F0502020204030203" pitchFamily="34" charset="0"/>
            </a:endParaRPr>
          </a:p>
        </p:txBody>
      </p:sp>
      <p:pic>
        <p:nvPicPr>
          <p:cNvPr id="3" name="Afbeelding 2" descr="Schermafbeelding 2016-11-08 om 15.36.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41" y="1384228"/>
            <a:ext cx="5647293" cy="4579137"/>
          </a:xfrm>
          <a:prstGeom prst="rect">
            <a:avLst/>
          </a:prstGeom>
        </p:spPr>
      </p:pic>
      <p:pic>
        <p:nvPicPr>
          <p:cNvPr id="4" name="Afbeelding 3" descr="Schermafbeelding 2016-11-08 om 16.37.01.png"/>
          <p:cNvPicPr>
            <a:picLocks noChangeAspect="1"/>
          </p:cNvPicPr>
          <p:nvPr/>
        </p:nvPicPr>
        <p:blipFill rotWithShape="1">
          <a:blip r:embed="rId4">
            <a:extLst>
              <a:ext uri="{28A0092B-C50C-407E-A947-70E740481C1C}">
                <a14:useLocalDpi xmlns:a14="http://schemas.microsoft.com/office/drawing/2010/main" val="0"/>
              </a:ext>
            </a:extLst>
          </a:blip>
          <a:srcRect l="1377" t="2608" r="-1377" b="-2608"/>
          <a:stretch/>
        </p:blipFill>
        <p:spPr>
          <a:xfrm>
            <a:off x="2380464" y="5040986"/>
            <a:ext cx="6337049" cy="1652535"/>
          </a:xfrm>
          <a:prstGeom prst="rect">
            <a:avLst/>
          </a:prstGeom>
        </p:spPr>
      </p:pic>
      <p:sp>
        <p:nvSpPr>
          <p:cNvPr id="10" name="Tijdelijke aanduiding voor voettekst 1"/>
          <p:cNvSpPr>
            <a:spLocks noGrp="1"/>
          </p:cNvSpPr>
          <p:nvPr>
            <p:ph type="ftr" sz="quarter" idx="11"/>
          </p:nvPr>
        </p:nvSpPr>
        <p:spPr>
          <a:xfrm>
            <a:off x="457202" y="6289675"/>
            <a:ext cx="4595813" cy="222250"/>
          </a:xfrm>
        </p:spPr>
        <p:txBody>
          <a:bodyPr/>
          <a:lstStyle/>
          <a:p>
            <a:pPr>
              <a:defRPr/>
            </a:pPr>
            <a:r>
              <a:rPr lang="nl-NL" sz="900" i="1" dirty="0">
                <a:latin typeface="Lato" panose="020F0502020204030203" pitchFamily="34" charset="0"/>
              </a:rPr>
              <a:t>31 maart 2017</a:t>
            </a:r>
          </a:p>
        </p:txBody>
      </p:sp>
      <p:pic>
        <p:nvPicPr>
          <p:cNvPr id="5" name="Afbeelding 4" descr="Schermafbeelding 2017-03-30 om 13.24.1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3323" y="2087390"/>
            <a:ext cx="3904148" cy="2518639"/>
          </a:xfrm>
          <a:prstGeom prst="rect">
            <a:avLst/>
          </a:prstGeom>
        </p:spPr>
      </p:pic>
      <p:sp>
        <p:nvSpPr>
          <p:cNvPr id="11" name="Tekstvak 10"/>
          <p:cNvSpPr txBox="1"/>
          <p:nvPr/>
        </p:nvSpPr>
        <p:spPr>
          <a:xfrm>
            <a:off x="480510" y="354699"/>
            <a:ext cx="1639241" cy="830997"/>
          </a:xfrm>
          <a:prstGeom prst="rect">
            <a:avLst/>
          </a:prstGeom>
          <a:noFill/>
        </p:spPr>
        <p:txBody>
          <a:bodyPr wrap="none" rtlCol="0">
            <a:spAutoFit/>
          </a:bodyPr>
          <a:lstStyle/>
          <a:p>
            <a:r>
              <a:rPr lang="nl-NL" sz="2400" dirty="0">
                <a:solidFill>
                  <a:srgbClr val="CC6600"/>
                </a:solidFill>
              </a:rPr>
              <a:t>Inspiratie</a:t>
            </a:r>
          </a:p>
          <a:p>
            <a:r>
              <a:rPr lang="nl-NL" sz="2400" dirty="0">
                <a:solidFill>
                  <a:srgbClr val="CC6600"/>
                </a:solidFill>
              </a:rPr>
              <a:t>Verbinding</a:t>
            </a:r>
          </a:p>
        </p:txBody>
      </p:sp>
      <p:sp>
        <p:nvSpPr>
          <p:cNvPr id="13" name="Tijdelijke aanduiding voor inhoud 2"/>
          <p:cNvSpPr txBox="1">
            <a:spLocks/>
          </p:cNvSpPr>
          <p:nvPr/>
        </p:nvSpPr>
        <p:spPr bwMode="auto">
          <a:xfrm>
            <a:off x="4490250" y="1738827"/>
            <a:ext cx="3689049" cy="34220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96441" indent="-96441" algn="l" rtl="0" eaLnBrk="1" fontAlgn="base" hangingPunct="1">
              <a:lnSpc>
                <a:spcPct val="90000"/>
              </a:lnSpc>
              <a:spcBef>
                <a:spcPts val="760"/>
              </a:spcBef>
              <a:spcAft>
                <a:spcPct val="0"/>
              </a:spcAft>
              <a:buClr>
                <a:schemeClr val="accent1"/>
              </a:buClr>
              <a:buSzPct val="100000"/>
              <a:buFont typeface="Arial" panose="020B0604020202020204" pitchFamily="34" charset="0"/>
              <a:buChar char="▪"/>
              <a:defRPr sz="844" kern="1200">
                <a:solidFill>
                  <a:schemeClr val="tx1"/>
                </a:solidFill>
                <a:latin typeface="+mn-lt"/>
                <a:ea typeface="+mn-ea"/>
                <a:cs typeface="+mn-cs"/>
              </a:defRPr>
            </a:lvl1pPr>
            <a:lvl2pPr marL="192881" indent="-77019" algn="l" rtl="0" eaLnBrk="1" fontAlgn="base" hangingPunct="1">
              <a:lnSpc>
                <a:spcPct val="90000"/>
              </a:lnSpc>
              <a:spcBef>
                <a:spcPts val="506"/>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289322" indent="-75680" algn="l" rtl="0" eaLnBrk="1" fontAlgn="base" hangingPunct="1">
              <a:lnSpc>
                <a:spcPct val="90000"/>
              </a:lnSpc>
              <a:spcBef>
                <a:spcPts val="338"/>
              </a:spcBef>
              <a:spcAft>
                <a:spcPct val="0"/>
              </a:spcAft>
              <a:buClr>
                <a:schemeClr val="accent1"/>
              </a:buClr>
              <a:buSzPct val="100000"/>
              <a:buFont typeface="Arial" panose="020B0604020202020204" pitchFamily="34" charset="0"/>
              <a:buChar char="▪"/>
              <a:defRPr sz="675" kern="1200">
                <a:solidFill>
                  <a:schemeClr val="tx1"/>
                </a:solidFill>
                <a:latin typeface="+mn-lt"/>
                <a:ea typeface="+mn-ea"/>
                <a:cs typeface="+mn-cs"/>
              </a:defRPr>
            </a:lvl3pPr>
            <a:lvl4pPr marL="385763" indent="-77019" algn="l" rtl="0" eaLnBrk="1" fontAlgn="base" hangingPunct="1">
              <a:lnSpc>
                <a:spcPct val="90000"/>
              </a:lnSpc>
              <a:spcBef>
                <a:spcPts val="338"/>
              </a:spcBef>
              <a:spcAft>
                <a:spcPct val="0"/>
              </a:spcAft>
              <a:buClr>
                <a:schemeClr val="accent1"/>
              </a:buClr>
              <a:buSzPct val="100000"/>
              <a:buFont typeface="Arial" panose="020B0604020202020204" pitchFamily="34" charset="0"/>
              <a:buChar char="▪"/>
              <a:defRPr sz="591" kern="1200">
                <a:solidFill>
                  <a:schemeClr val="tx1"/>
                </a:solidFill>
                <a:latin typeface="+mn-lt"/>
                <a:ea typeface="+mn-ea"/>
                <a:cs typeface="+mn-cs"/>
              </a:defRPr>
            </a:lvl4pPr>
            <a:lvl5pPr marL="482204" indent="-75680" algn="l" rtl="0" eaLnBrk="1" fontAlgn="base" hangingPunct="1">
              <a:lnSpc>
                <a:spcPct val="90000"/>
              </a:lnSpc>
              <a:spcBef>
                <a:spcPts val="254"/>
              </a:spcBef>
              <a:spcAft>
                <a:spcPct val="0"/>
              </a:spcAft>
              <a:buClr>
                <a:schemeClr val="accent1"/>
              </a:buClr>
              <a:buSzPct val="100000"/>
              <a:buFont typeface="Arial" panose="020B0604020202020204" pitchFamily="34" charset="0"/>
              <a:buChar char="▪"/>
              <a:defRPr sz="591" kern="1200">
                <a:solidFill>
                  <a:schemeClr val="tx1"/>
                </a:solidFill>
                <a:latin typeface="+mn-lt"/>
                <a:ea typeface="+mn-ea"/>
                <a:cs typeface="+mn-cs"/>
              </a:defRPr>
            </a:lvl5pPr>
            <a:lvl6pPr marL="578644" indent="-77153"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6pPr>
            <a:lvl7pPr marL="675085" indent="-75680"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7pPr>
            <a:lvl8pPr marL="771525" indent="-77153"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8pPr>
            <a:lvl9pPr marL="867966" indent="-75680" algn="l" defTabSz="385763" rtl="0" eaLnBrk="1" latinLnBrk="0" hangingPunct="1">
              <a:lnSpc>
                <a:spcPct val="90000"/>
              </a:lnSpc>
              <a:spcBef>
                <a:spcPts val="254"/>
              </a:spcBef>
              <a:buClr>
                <a:schemeClr val="accent1"/>
              </a:buClr>
              <a:buSzPct val="100000"/>
              <a:buFont typeface="Arial" pitchFamily="34" charset="0"/>
              <a:buChar char="▪"/>
              <a:defRPr sz="591"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358775" algn="l"/>
                <a:tab pos="1611313" algn="l"/>
              </a:tabLst>
            </a:pPr>
            <a:r>
              <a:rPr lang="nl-NL" sz="1400" b="1" dirty="0">
                <a:solidFill>
                  <a:srgbClr val="CC6600"/>
                </a:solidFill>
                <a:latin typeface="Lato" panose="020F0502020204030203" pitchFamily="34" charset="0"/>
              </a:rPr>
              <a:t>Willem Fonteijn 31 maart 2017</a:t>
            </a:r>
          </a:p>
        </p:txBody>
      </p:sp>
      <p:pic>
        <p:nvPicPr>
          <p:cNvPr id="14" name="Afbeelding 13" descr="Schermafbeelding 2017-03-30 om 13.28.5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305" y="2803724"/>
            <a:ext cx="4052461" cy="1699253"/>
          </a:xfrm>
          <a:prstGeom prst="rect">
            <a:avLst/>
          </a:prstGeom>
        </p:spPr>
      </p:pic>
      <p:pic>
        <p:nvPicPr>
          <p:cNvPr id="15" name="Afbeelding 14" descr="Dokter-David-Dewulf-lannoo-fot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134" y="5217515"/>
            <a:ext cx="2134634" cy="1423089"/>
          </a:xfrm>
          <a:prstGeom prst="rect">
            <a:avLst/>
          </a:prstGeom>
        </p:spPr>
      </p:pic>
      <p:sp>
        <p:nvSpPr>
          <p:cNvPr id="16" name="Tekstvak 15"/>
          <p:cNvSpPr txBox="1"/>
          <p:nvPr/>
        </p:nvSpPr>
        <p:spPr>
          <a:xfrm>
            <a:off x="228814" y="4656860"/>
            <a:ext cx="1356636" cy="461665"/>
          </a:xfrm>
          <a:prstGeom prst="rect">
            <a:avLst/>
          </a:prstGeom>
          <a:noFill/>
        </p:spPr>
        <p:txBody>
          <a:bodyPr wrap="none" rtlCol="0">
            <a:spAutoFit/>
          </a:bodyPr>
          <a:lstStyle/>
          <a:p>
            <a:r>
              <a:rPr lang="nl-NL" sz="1200" b="1" dirty="0">
                <a:solidFill>
                  <a:srgbClr val="CC6600"/>
                </a:solidFill>
              </a:rPr>
              <a:t>David </a:t>
            </a:r>
            <a:r>
              <a:rPr lang="nl-NL" sz="1200" b="1" dirty="0" err="1">
                <a:solidFill>
                  <a:srgbClr val="CC6600"/>
                </a:solidFill>
              </a:rPr>
              <a:t>Dewulf</a:t>
            </a:r>
            <a:endParaRPr lang="nl-NL" sz="1200" b="1" dirty="0">
              <a:solidFill>
                <a:srgbClr val="CC6600"/>
              </a:solidFill>
            </a:endParaRPr>
          </a:p>
          <a:p>
            <a:r>
              <a:rPr lang="nl-NL" sz="1200" b="1" dirty="0">
                <a:solidFill>
                  <a:srgbClr val="CC6600"/>
                </a:solidFill>
              </a:rPr>
              <a:t>15 februari 2016</a:t>
            </a:r>
          </a:p>
        </p:txBody>
      </p:sp>
      <p:sp>
        <p:nvSpPr>
          <p:cNvPr id="8" name="Tijdelijke aanduiding voor inhoud 2"/>
          <p:cNvSpPr>
            <a:spLocks noGrp="1"/>
          </p:cNvSpPr>
          <p:nvPr>
            <p:ph idx="1"/>
          </p:nvPr>
        </p:nvSpPr>
        <p:spPr>
          <a:xfrm>
            <a:off x="2415806" y="4664303"/>
            <a:ext cx="3689049" cy="342209"/>
          </a:xfrm>
          <a:solidFill>
            <a:srgbClr val="FFFFFF"/>
          </a:solidFill>
        </p:spPr>
        <p:txBody>
          <a:bodyPr/>
          <a:lstStyle/>
          <a:p>
            <a:pPr marL="0" indent="0">
              <a:lnSpc>
                <a:spcPct val="100000"/>
              </a:lnSpc>
              <a:buNone/>
              <a:tabLst>
                <a:tab pos="358775" algn="l"/>
                <a:tab pos="1611313" algn="l"/>
              </a:tabLst>
            </a:pPr>
            <a:r>
              <a:rPr lang="nl-NL" sz="1400" b="1" dirty="0">
                <a:solidFill>
                  <a:srgbClr val="CC6600"/>
                </a:solidFill>
                <a:latin typeface="Lato" panose="020F0502020204030203" pitchFamily="34" charset="0"/>
              </a:rPr>
              <a:t>Fred Korthagen 24 november 2017</a:t>
            </a:r>
          </a:p>
        </p:txBody>
      </p:sp>
    </p:spTree>
    <p:extLst>
      <p:ext uri="{BB962C8B-B14F-4D97-AF65-F5344CB8AC3E}">
        <p14:creationId xmlns:p14="http://schemas.microsoft.com/office/powerpoint/2010/main" val="3982195333"/>
      </p:ext>
    </p:extLst>
  </p:cSld>
  <p:clrMapOvr>
    <a:masterClrMapping/>
  </p:clrMapOvr>
  <p:transition spd="med">
    <p:fade/>
  </p:transition>
</p:sld>
</file>

<file path=ppt/theme/theme1.xml><?xml version="1.0" encoding="utf-8"?>
<a:theme xmlns:a="http://schemas.openxmlformats.org/drawingml/2006/main" name="Ppt0000021">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5E7D1BE-6B80-4F23-84CC-448CFC687A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Diamantraster-presentatie (breedbeeld)</Template>
  <TotalTime>0</TotalTime>
  <Words>737</Words>
  <Application>Microsoft Office PowerPoint</Application>
  <PresentationFormat>Diavoorstelling (4:3)</PresentationFormat>
  <Paragraphs>293</Paragraphs>
  <Slides>19</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Aleo</vt:lpstr>
      <vt:lpstr>Arial</vt:lpstr>
      <vt:lpstr>Lato</vt:lpstr>
      <vt:lpstr>Mangal</vt:lpstr>
      <vt:lpstr>Times New Roman</vt:lpstr>
      <vt:lpstr>Ppt0000021</vt:lpstr>
      <vt:lpstr>PowerPoint-presentatie</vt:lpstr>
      <vt:lpstr>Ledenbestand</vt:lpstr>
      <vt:lpstr>Samenstelling bestuur </vt:lpstr>
      <vt:lpstr>Certificering en her-certificeringsregeling </vt:lpstr>
      <vt:lpstr>Intervisie </vt:lpstr>
      <vt:lpstr>Zoek en Verbind </vt:lpstr>
      <vt:lpstr>Website doorontwikkeling </vt:lpstr>
      <vt:lpstr>Workshops leden voor leden </vt:lpstr>
      <vt:lpstr>Organisatie 2 jaardagen </vt:lpstr>
      <vt:lpstr>Tips voor gecertificeerde trainers</vt:lpstr>
      <vt:lpstr>Relatie met VMBN</vt:lpstr>
      <vt:lpstr>Nieuwsbrieven</vt:lpstr>
      <vt:lpstr>Nu verder - 2017</vt:lpstr>
      <vt:lpstr>Rondvraag</vt:lpstr>
      <vt:lpstr>- concept - Jaarrekening 2016 en Begroting 2017 </vt:lpstr>
      <vt:lpstr>PowerPoint-presentatie</vt:lpstr>
      <vt:lpstr>PowerPoint-presentatie</vt:lpstr>
      <vt:lpstr>PowerPoint-presentatie</vt:lpstr>
      <vt:lpstr>Hoofdpunten financiën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2015-12-07T09:06:26Z</dcterms:created>
  <dcterms:modified xsi:type="dcterms:W3CDTF">2017-03-30T15:51:51Z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